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0" r:id="rId5"/>
    <p:sldId id="261" r:id="rId6"/>
    <p:sldId id="723" r:id="rId7"/>
    <p:sldId id="725" r:id="rId8"/>
    <p:sldId id="740" r:id="rId9"/>
    <p:sldId id="741" r:id="rId10"/>
    <p:sldId id="727" r:id="rId11"/>
    <p:sldId id="730" r:id="rId12"/>
    <p:sldId id="731" r:id="rId13"/>
    <p:sldId id="733" r:id="rId14"/>
    <p:sldId id="735" r:id="rId15"/>
    <p:sldId id="736" r:id="rId16"/>
    <p:sldId id="729" r:id="rId1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Автор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E6E6E6"/>
    <a:srgbClr val="1C1E26"/>
    <a:srgbClr val="303342"/>
    <a:srgbClr val="485F74"/>
    <a:srgbClr val="354655"/>
    <a:srgbClr val="C80000"/>
    <a:srgbClr val="85B31F"/>
    <a:srgbClr val="3C4052"/>
    <a:srgbClr val="D8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35C9DE-3715-4926-B608-3F4A7780F8EF}" v="804" dt="2024-02-03T19:49:51.8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9" autoAdjust="0"/>
    <p:restoredTop sz="82698" autoAdjust="0"/>
  </p:normalViewPr>
  <p:slideViewPr>
    <p:cSldViewPr snapToGrid="0">
      <p:cViewPr varScale="1">
        <p:scale>
          <a:sx n="96" d="100"/>
          <a:sy n="96" d="100"/>
        </p:scale>
        <p:origin x="1386" y="90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notesViewPr>
    <p:cSldViewPr snapToGrid="0">
      <p:cViewPr varScale="1">
        <p:scale>
          <a:sx n="77" d="100"/>
          <a:sy n="77" d="100"/>
        </p:scale>
        <p:origin x="330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2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Отдел продаж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9E8-4104-A85D-E5A6789B4CC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9E8-4104-A85D-E5A6789B4CCE}"/>
              </c:ext>
            </c:extLst>
          </c:dPt>
          <c:cat>
            <c:strRef>
              <c:f>Sheet1!$A$2:$A$3</c:f>
              <c:strCache>
                <c:ptCount val="2"/>
                <c:pt idx="0">
                  <c:v>1 кв.</c:v>
                </c:pt>
                <c:pt idx="1">
                  <c:v>2 кв.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79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9E8-4104-A85D-E5A6789B4C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050-41A2-AFF8-A1F6C4CC9DF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050-41A2-AFF8-A1F6C4CC9DFD}"/>
              </c:ext>
            </c:extLst>
          </c:dPt>
          <c:cat>
            <c:strRef>
              <c:f>Sheet1!$A$2:$A$3</c:f>
              <c:strCache>
                <c:ptCount val="2"/>
                <c:pt idx="0">
                  <c:v>1 кв.</c:v>
                </c:pt>
                <c:pt idx="1">
                  <c:v>2 кв.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64</c:v>
                </c:pt>
                <c:pt idx="1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050-41A2-AFF8-A1F6C4CC9D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139-4E8F-BD8B-8052FC3A28DB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139-4E8F-BD8B-8052FC3A28DB}"/>
              </c:ext>
            </c:extLst>
          </c:dPt>
          <c:cat>
            <c:strRef>
              <c:f>Sheet1!$A$2:$A$3</c:f>
              <c:strCache>
                <c:ptCount val="2"/>
                <c:pt idx="0">
                  <c:v>1 кв.</c:v>
                </c:pt>
                <c:pt idx="1">
                  <c:v>2 кв.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71</c:v>
                </c:pt>
                <c:pt idx="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39-4E8F-BD8B-8052FC3A28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369-4A71-BF99-C428707D6B18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369-4A71-BF99-C428707D6B18}"/>
              </c:ext>
            </c:extLst>
          </c:dPt>
          <c:cat>
            <c:strRef>
              <c:f>Sheet1!$A$2:$A$3</c:f>
              <c:strCache>
                <c:ptCount val="2"/>
                <c:pt idx="0">
                  <c:v>1 кв.</c:v>
                </c:pt>
                <c:pt idx="1">
                  <c:v>2 кв.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69-4A71-BF99-C428707D6B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12-4D84-B94F-C1014C1B7445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12-4D84-B94F-C1014C1B7445}"/>
              </c:ext>
            </c:extLst>
          </c:dPt>
          <c:cat>
            <c:strRef>
              <c:f>Sheet1!$A$2:$A$3</c:f>
              <c:strCache>
                <c:ptCount val="2"/>
                <c:pt idx="0">
                  <c:v>1 кв.</c:v>
                </c:pt>
                <c:pt idx="1">
                  <c:v>2 кв.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12-4D84-B94F-C1014C1B74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РЕНТАБЕЛЬНОСТЬ ПРОДАЖ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ГОД1</c:v>
                </c:pt>
                <c:pt idx="1">
                  <c:v>ГОД2</c:v>
                </c:pt>
                <c:pt idx="2">
                  <c:v>ГОД3</c:v>
                </c:pt>
              </c:strCache>
            </c:strRef>
          </c:cat>
          <c:val>
            <c:numRef>
              <c:f>Sheet1!$B$2:$B$4</c:f>
              <c:numCache>
                <c:formatCode>0.00%</c:formatCode>
                <c:ptCount val="3"/>
                <c:pt idx="0" formatCode="0%">
                  <c:v>0.12</c:v>
                </c:pt>
                <c:pt idx="1">
                  <c:v>0.14949999999999999</c:v>
                </c:pt>
                <c:pt idx="2">
                  <c:v>0.17660000000000001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82-49C9-839A-C4ECD525A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8420000"/>
        <c:axId val="1208423744"/>
      </c:line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КОЭФФИЦИЕНТ СТРОГОЙ ЛИКВИДНОСТИ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ГОД1</c:v>
                </c:pt>
                <c:pt idx="1">
                  <c:v>ГОД2</c:v>
                </c:pt>
                <c:pt idx="2">
                  <c:v>ГОД3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2.34</c:v>
                </c:pt>
                <c:pt idx="1">
                  <c:v>3.66</c:v>
                </c:pt>
                <c:pt idx="2">
                  <c:v>6.77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82-49C9-839A-C4ECD525A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8442464"/>
        <c:axId val="1208445792"/>
      </c:lineChart>
      <c:catAx>
        <c:axId val="1208420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ru-RU" sz="1197" b="0" i="0" u="none" strike="noStrike" kern="1200" baseline="0" noProof="1" dirty="0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defRPr>
            </a:pPr>
            <a:endParaRPr lang="ru-RU"/>
          </a:p>
        </c:txPr>
        <c:crossAx val="1208423744"/>
        <c:crosses val="autoZero"/>
        <c:auto val="1"/>
        <c:lblAlgn val="ctr"/>
        <c:lblOffset val="100"/>
        <c:noMultiLvlLbl val="0"/>
      </c:catAx>
      <c:valAx>
        <c:axId val="1208423744"/>
        <c:scaling>
          <c:orientation val="minMax"/>
        </c:scaling>
        <c:delete val="0"/>
        <c:axPos val="l"/>
        <c:majorGridlines>
          <c:spPr>
            <a:ln>
              <a:solidFill>
                <a:schemeClr val="accent4">
                  <a:alpha val="10000"/>
                </a:schemeClr>
              </a:solidFill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ru-RU" sz="1000" b="0" i="0" u="none" strike="noStrike" kern="1200" baseline="0" noProof="1" dirty="0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defRPr>
            </a:pPr>
            <a:endParaRPr lang="ru-RU"/>
          </a:p>
        </c:txPr>
        <c:crossAx val="1208420000"/>
        <c:crosses val="autoZero"/>
        <c:crossBetween val="between"/>
        <c:majorUnit val="4.0000000000000008E-2"/>
      </c:valAx>
      <c:valAx>
        <c:axId val="1208445792"/>
        <c:scaling>
          <c:orientation val="minMax"/>
          <c:max val="7"/>
        </c:scaling>
        <c:delete val="0"/>
        <c:axPos val="r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ru-RU" sz="1000" b="0" i="0" u="none" strike="noStrike" kern="1200" baseline="0" noProof="1" dirty="0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defRPr>
            </a:pPr>
            <a:endParaRPr lang="ru-RU"/>
          </a:p>
        </c:txPr>
        <c:crossAx val="1208442464"/>
        <c:crosses val="max"/>
        <c:crossBetween val="between"/>
      </c:valAx>
      <c:catAx>
        <c:axId val="1208442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08445792"/>
        <c:crosses val="autoZero"/>
        <c:auto val="1"/>
        <c:lblAlgn val="ctr"/>
        <c:lblOffset val="100"/>
        <c:noMultiLvlLbl val="0"/>
      </c:catAx>
      <c:spPr>
        <a:noFill/>
        <a:ln>
          <a:solidFill>
            <a:schemeClr val="accent4">
              <a:alpha val="41000"/>
            </a:schemeClr>
          </a:solidFill>
        </a:ln>
        <a:effectLst>
          <a:glow rad="127000">
            <a:schemeClr val="accent1">
              <a:alpha val="13000"/>
            </a:schemeClr>
          </a:glow>
        </a:effectLst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1000" b="0" i="0" u="none" strike="noStrike" kern="1200" baseline="0" noProof="1" dirty="0">
              <a:solidFill>
                <a:schemeClr val="tx2"/>
              </a:solidFill>
              <a:latin typeface="Arial" panose="020B0604020202020204" pitchFamily="34" charset="0"/>
              <a:ea typeface="Lato" panose="020F0502020204030203" pitchFamily="34" charset="0"/>
              <a:cs typeface="Arial" panose="020B0604020202020204" pitchFamily="34" charset="0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ru-RU" noProof="1" dirty="0">
          <a:solidFill>
            <a:schemeClr val="tx2"/>
          </a:solidFill>
          <a:latin typeface="Arial" panose="020B0604020202020204" pitchFamily="34" charset="0"/>
          <a:ea typeface="Lato" panose="020F0502020204030203" pitchFamily="34" charset="0"/>
          <a:cs typeface="Arial" panose="020B0604020202020204" pitchFamily="34" charset="0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15875" cap="flat" cmpd="sng" algn="ctr">
        <a:solidFill>
          <a:schemeClr val="tx1">
            <a:lumMod val="65000"/>
            <a:lumOff val="3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1421010-3731-422F-8CF1-CD47B2D7C9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2656080-143A-4905-932A-5C7754887AB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DD1CB4-7E40-46CD-941F-7647FEE950DF}" type="datetime1">
              <a:rPr lang="ru-RU" smtClean="0"/>
              <a:t>03.02.2024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359276-DB8D-43B4-8029-4A695209B9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29EE0F-113C-45AB-9877-4A16FFA6A9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DB89D3-056A-4F4C-8125-EA71262895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8278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DB66349-C1D3-42BF-8D80-038B4E3D5965}" type="datetime1">
              <a:rPr lang="ru-RU" noProof="0" smtClean="0"/>
              <a:t>03.02.2024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F220CB7-DCA5-4E5B-97F1-300CDD8D2AAB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457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923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867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6551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11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7990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6496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0794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6370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353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8597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F220CB7-DCA5-4E5B-97F1-300CDD8D2AA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7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ru-RU" noProof="0"/>
              <a:t>Перетащите сюда изображение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B8A1A3-5BFE-4E68-81F1-F52462776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BA1EF1-BFC9-4361-B215-2D83B16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51FFE5-84D8-43BD-9B0D-76C497F5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FB4FFF-4547-4B6C-9BF5-9A495C21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Группа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Прямоугольник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/>
            </a:p>
          </p:txBody>
        </p:sp>
      </p:grpSp>
      <p:sp>
        <p:nvSpPr>
          <p:cNvPr id="2" name="Прямоугольник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Надпись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 rtl="0"/>
            <a:fld id="{260E2A6B-A809-4840-BF14-8648BC0BDF87}" type="slidenum">
              <a:rPr lang="ru-RU" sz="1200" b="0" i="0" strike="noStrike" spc="0" noProof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ru-RU" sz="8000" b="0" i="0" strike="noStrike" spc="0" noProof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2" name="Рисунок 1" descr="Изображения и значки кафе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Заголовок 10" hidden="1">
            <a:extLst>
              <a:ext uri="{FF2B5EF4-FFF2-40B4-BE49-F238E27FC236}">
                <a16:creationId xmlns:a16="http://schemas.microsoft.com/office/drawing/2014/main" id="{B825F879-7327-49C3-8A45-B7A226CC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1</a:t>
            </a:r>
          </a:p>
        </p:txBody>
      </p:sp>
      <p:sp>
        <p:nvSpPr>
          <p:cNvPr id="6" name="Прямоугольник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4" name="Рисунок 3" descr="Иллюстрация кофейной чашки и блюдца с выходящим паром и надписью &quot;Кофейня&quot; внутри пара.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647" y="329709"/>
            <a:ext cx="2792701" cy="4023028"/>
          </a:xfrm>
          <a:prstGeom prst="rect">
            <a:avLst/>
          </a:prstGeom>
        </p:spPr>
      </p:pic>
      <p:sp>
        <p:nvSpPr>
          <p:cNvPr id="22" name="Надпись 21"/>
          <p:cNvSpPr txBox="1"/>
          <p:nvPr/>
        </p:nvSpPr>
        <p:spPr>
          <a:xfrm>
            <a:off x="4068846" y="4658381"/>
            <a:ext cx="4054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3200" b="1" noProof="1">
                <a:solidFill>
                  <a:schemeClr val="bg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ВАША КОФЕЙНЯ</a:t>
            </a:r>
          </a:p>
        </p:txBody>
      </p:sp>
      <p:sp>
        <p:nvSpPr>
          <p:cNvPr id="23" name="Надпись 22"/>
          <p:cNvSpPr txBox="1"/>
          <p:nvPr/>
        </p:nvSpPr>
        <p:spPr>
          <a:xfrm>
            <a:off x="3202033" y="6423298"/>
            <a:ext cx="5787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600" spc="600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ВОЗМОЖНОСТЬ ДЛЯ ИНВЕСТИЦИЙ</a:t>
            </a:r>
          </a:p>
        </p:txBody>
      </p:sp>
    </p:spTree>
    <p:extLst>
      <p:ext uri="{BB962C8B-B14F-4D97-AF65-F5344CB8AC3E}">
        <p14:creationId xmlns:p14="http://schemas.microsoft.com/office/powerpoint/2010/main" val="137223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Надпись 2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КОМАНДА</a:t>
            </a:r>
          </a:p>
        </p:txBody>
      </p:sp>
      <p:grpSp>
        <p:nvGrpSpPr>
          <p:cNvPr id="25" name="Группа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6" name="Прямоугольник 25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27" name="Прямоугольник 2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pSp>
        <p:nvGrpSpPr>
          <p:cNvPr id="6" name="Группа 5" descr="Замещающая фотография"/>
          <p:cNvGrpSpPr/>
          <p:nvPr/>
        </p:nvGrpSpPr>
        <p:grpSpPr>
          <a:xfrm>
            <a:off x="1406066" y="2229025"/>
            <a:ext cx="2156108" cy="2156108"/>
            <a:chOff x="2762425" y="2053765"/>
            <a:chExt cx="2156108" cy="2156108"/>
          </a:xfrm>
        </p:grpSpPr>
        <p:sp>
          <p:nvSpPr>
            <p:cNvPr id="13" name="Овал 12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5" name="Овал 4" descr="Фото команды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sp>
        <p:nvSpPr>
          <p:cNvPr id="9" name="Надпись 8"/>
          <p:cNvSpPr txBox="1"/>
          <p:nvPr/>
        </p:nvSpPr>
        <p:spPr>
          <a:xfrm>
            <a:off x="1670595" y="5181600"/>
            <a:ext cx="1608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РУКОВОДИТЕЛЬ</a:t>
            </a:r>
          </a:p>
        </p:txBody>
      </p:sp>
      <p:cxnSp>
        <p:nvCxnSpPr>
          <p:cNvPr id="3" name="Прямая соединительная линия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406066" y="5455919"/>
            <a:ext cx="21561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Надпись 22"/>
          <p:cNvSpPr txBox="1"/>
          <p:nvPr/>
        </p:nvSpPr>
        <p:spPr>
          <a:xfrm>
            <a:off x="1634372" y="5430633"/>
            <a:ext cx="1699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6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Имя и фамилия</a:t>
            </a:r>
          </a:p>
        </p:txBody>
      </p:sp>
      <p:grpSp>
        <p:nvGrpSpPr>
          <p:cNvPr id="15" name="Группа 14" descr="Замещающая фотография"/>
          <p:cNvGrpSpPr/>
          <p:nvPr/>
        </p:nvGrpSpPr>
        <p:grpSpPr>
          <a:xfrm>
            <a:off x="4661110" y="1872189"/>
            <a:ext cx="2869780" cy="2869780"/>
            <a:chOff x="2762425" y="2053765"/>
            <a:chExt cx="2156108" cy="2156108"/>
          </a:xfrm>
        </p:grpSpPr>
        <p:sp>
          <p:nvSpPr>
            <p:cNvPr id="16" name="Овал 15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17" name="Овал 16" descr="Фотография команды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sp>
        <p:nvSpPr>
          <p:cNvPr id="36" name="Надпись 35"/>
          <p:cNvSpPr txBox="1"/>
          <p:nvPr/>
        </p:nvSpPr>
        <p:spPr>
          <a:xfrm>
            <a:off x="5509299" y="5181600"/>
            <a:ext cx="1154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ВЛАДЕЛЕЦ</a:t>
            </a:r>
          </a:p>
        </p:txBody>
      </p:sp>
      <p:cxnSp>
        <p:nvCxnSpPr>
          <p:cNvPr id="38" name="Прямая соединительная линия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017945" y="5455919"/>
            <a:ext cx="21561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Надпись 36"/>
          <p:cNvSpPr txBox="1"/>
          <p:nvPr/>
        </p:nvSpPr>
        <p:spPr>
          <a:xfrm>
            <a:off x="5246251" y="5430633"/>
            <a:ext cx="1699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6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Имя и фамилия</a:t>
            </a:r>
          </a:p>
        </p:txBody>
      </p:sp>
      <p:grpSp>
        <p:nvGrpSpPr>
          <p:cNvPr id="18" name="Группа 17" descr="Замещающая фотография"/>
          <p:cNvGrpSpPr/>
          <p:nvPr/>
        </p:nvGrpSpPr>
        <p:grpSpPr>
          <a:xfrm>
            <a:off x="8629826" y="2229025"/>
            <a:ext cx="2156108" cy="2156108"/>
            <a:chOff x="2762425" y="2053765"/>
            <a:chExt cx="2156108" cy="2156108"/>
          </a:xfrm>
        </p:grpSpPr>
        <p:sp>
          <p:nvSpPr>
            <p:cNvPr id="19" name="Овал 18"/>
            <p:cNvSpPr/>
            <p:nvPr/>
          </p:nvSpPr>
          <p:spPr>
            <a:xfrm>
              <a:off x="2762425" y="2053765"/>
              <a:ext cx="2156108" cy="2156108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20" name="Овал 19" descr="Фотография команды"/>
            <p:cNvSpPr/>
            <p:nvPr/>
          </p:nvSpPr>
          <p:spPr>
            <a:xfrm>
              <a:off x="2949527" y="2240867"/>
              <a:ext cx="1781907" cy="1781907"/>
            </a:xfrm>
            <a:prstGeom prst="ellipse">
              <a:avLst/>
            </a:prstGeom>
            <a:blipFill dpi="0" rotWithShape="1"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sp>
        <p:nvSpPr>
          <p:cNvPr id="40" name="Надпись 39"/>
          <p:cNvSpPr txBox="1"/>
          <p:nvPr/>
        </p:nvSpPr>
        <p:spPr>
          <a:xfrm>
            <a:off x="8532877" y="5181600"/>
            <a:ext cx="2331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КЛЮЧЕВОЙ СОТРУДНИК</a:t>
            </a:r>
          </a:p>
        </p:txBody>
      </p:sp>
      <p:cxnSp>
        <p:nvCxnSpPr>
          <p:cNvPr id="42" name="Прямая соединительная линия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629825" y="5455919"/>
            <a:ext cx="21561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Надпись 40"/>
          <p:cNvSpPr txBox="1"/>
          <p:nvPr/>
        </p:nvSpPr>
        <p:spPr>
          <a:xfrm>
            <a:off x="8858131" y="5430633"/>
            <a:ext cx="16995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6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Имя и фамилия</a:t>
            </a:r>
          </a:p>
        </p:txBody>
      </p:sp>
      <p:sp>
        <p:nvSpPr>
          <p:cNvPr id="2" name="Заголовок 1" hidden="1">
            <a:extLst>
              <a:ext uri="{FF2B5EF4-FFF2-40B4-BE49-F238E27FC236}">
                <a16:creationId xmlns:a16="http://schemas.microsoft.com/office/drawing/2014/main" id="{049816CA-D25A-4DA3-944B-4F935E1E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10</a:t>
            </a:r>
          </a:p>
        </p:txBody>
      </p:sp>
    </p:spTree>
    <p:extLst>
      <p:ext uri="{BB962C8B-B14F-4D97-AF65-F5344CB8AC3E}">
        <p14:creationId xmlns:p14="http://schemas.microsoft.com/office/powerpoint/2010/main" val="2471180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5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00"/>
                            </p:stCondLst>
                            <p:childTnLst>
                              <p:par>
                                <p:cTn id="5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repeatCount="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50"/>
                            </p:stCondLst>
                            <p:childTnLst>
                              <p:par>
                                <p:cTn id="6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9" grpId="0"/>
      <p:bldP spid="23" grpId="0"/>
      <p:bldP spid="36" grpId="0"/>
      <p:bldP spid="37" grpId="0"/>
      <p:bldP spid="40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ПОКАЗАТЕЛИ БИЗНЕСА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aphicFrame>
        <p:nvGraphicFramePr>
          <p:cNvPr id="26" name="Таблица 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922838"/>
              </p:ext>
            </p:extLst>
          </p:nvPr>
        </p:nvGraphicFramePr>
        <p:xfrm>
          <a:off x="838200" y="965828"/>
          <a:ext cx="4937760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4367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960699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879676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903018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ФИНАНСОВЫЕ ПОКАЗАТЕЛИ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НОРМА ПРИБЫЛИ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12,07 %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14,95 %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17,66 %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АКТИВЫ К ОБЯЗАТЕЛЬСТВАМ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2,83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4,24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7,44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КАПИТАЛ К ОБЯЗАТЕЛЬСТВАМ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1,83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3,24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6,44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58667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АКТИВЫ К КАПИТАЛУ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1,55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1,31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1,16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625206"/>
                  </a:ext>
                </a:extLst>
              </a:tr>
            </a:tbl>
          </a:graphicData>
        </a:graphic>
      </p:graphicFrame>
      <p:sp>
        <p:nvSpPr>
          <p:cNvPr id="27" name="Надпись 26"/>
          <p:cNvSpPr txBox="1"/>
          <p:nvPr/>
        </p:nvSpPr>
        <p:spPr>
          <a:xfrm>
            <a:off x="838200" y="2965186"/>
            <a:ext cx="31300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ru-RU" sz="16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ПОКАЗАТЕЛИ УСПЕШНОСТИ</a:t>
            </a:r>
          </a:p>
        </p:txBody>
      </p:sp>
      <p:graphicFrame>
        <p:nvGraphicFramePr>
          <p:cNvPr id="7" name="Диаграмма 6" descr="Линейная диаграмма"/>
          <p:cNvGraphicFramePr/>
          <p:nvPr>
            <p:extLst>
              <p:ext uri="{D42A27DB-BD31-4B8C-83A1-F6EECF244321}">
                <p14:modId xmlns:p14="http://schemas.microsoft.com/office/powerpoint/2010/main" val="2412546106"/>
              </p:ext>
            </p:extLst>
          </p:nvPr>
        </p:nvGraphicFramePr>
        <p:xfrm>
          <a:off x="838200" y="3303740"/>
          <a:ext cx="10507980" cy="3142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Таблица 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821663"/>
              </p:ext>
            </p:extLst>
          </p:nvPr>
        </p:nvGraphicFramePr>
        <p:xfrm>
          <a:off x="6408420" y="965828"/>
          <a:ext cx="493776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ПОКАЗАТЕЛИ ЛИКВИДНОСТИ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ГОД1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ГОД2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ГОД3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КОЭФФИЦИЕНТ СТРОГОЙ ЛИКВИДНОСТИ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2,34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3,66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6,67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НАЛИЧНОСТЬ К АКТИВАМ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0,83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0,86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0,90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</a:tbl>
          </a:graphicData>
        </a:graphic>
      </p:graphicFrame>
      <p:sp>
        <p:nvSpPr>
          <p:cNvPr id="4" name="Заголовок 3" hidden="1">
            <a:extLst>
              <a:ext uri="{FF2B5EF4-FFF2-40B4-BE49-F238E27FC236}">
                <a16:creationId xmlns:a16="http://schemas.microsoft.com/office/drawing/2014/main" id="{7DE2B49C-CE24-4B2C-A907-D24A437F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 11</a:t>
            </a:r>
          </a:p>
        </p:txBody>
      </p:sp>
    </p:spTree>
    <p:extLst>
      <p:ext uri="{BB962C8B-B14F-4D97-AF65-F5344CB8AC3E}">
        <p14:creationId xmlns:p14="http://schemas.microsoft.com/office/powerpoint/2010/main" val="2853836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27" grpId="0"/>
      <p:bldGraphic spid="7" grpId="0">
        <p:bldSub>
          <a:bldChart bld="series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7038372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ОСНОВНЫЕ КОНКУРЕНТЫ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pSp>
        <p:nvGrpSpPr>
          <p:cNvPr id="11" name="Группа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1712220"/>
            <a:ext cx="259660" cy="259660"/>
            <a:chOff x="2288721" y="2772229"/>
            <a:chExt cx="2471965" cy="2471965"/>
          </a:xfrm>
        </p:grpSpPr>
        <p:sp>
          <p:nvSpPr>
            <p:cNvPr id="15" name="Овал 14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Полилиния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tlCol="0"/>
            <a:lstStyle/>
            <a:p>
              <a:pPr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Прямоугольник 12"/>
          <p:cNvSpPr/>
          <p:nvPr/>
        </p:nvSpPr>
        <p:spPr>
          <a:xfrm>
            <a:off x="1284066" y="1635337"/>
            <a:ext cx="2853594" cy="36061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6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Starbucks — 1,6 км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284066" y="2001262"/>
            <a:ext cx="9810654" cy="84414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just" rtl="0">
              <a:lnSpc>
                <a:spcPct val="120000"/>
              </a:lnSpc>
            </a:pPr>
            <a:r>
              <a:rPr lang="ru-RU" sz="14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 1982 г. была запущена специализированная сеть кафе в Америке. 99% принадлежат компании. Доходы в 2002 году превысили 6 миллиардов долларов США. Средняя валовая прибыль магазина составляет 805 000 долларов США. Теперь в 30 странах. В 2002 г. продажи в одном магазине увеличились на 10%.</a:t>
            </a:r>
          </a:p>
        </p:txBody>
      </p:sp>
      <p:grpSp>
        <p:nvGrpSpPr>
          <p:cNvPr id="18" name="Группа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3141111"/>
            <a:ext cx="259660" cy="259660"/>
            <a:chOff x="2288721" y="2772229"/>
            <a:chExt cx="2471965" cy="2471965"/>
          </a:xfrm>
        </p:grpSpPr>
        <p:sp>
          <p:nvSpPr>
            <p:cNvPr id="22" name="Овал 21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Полилиния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tlCol="0"/>
            <a:lstStyle/>
            <a:p>
              <a:pPr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Прямоугольник 19"/>
          <p:cNvSpPr/>
          <p:nvPr/>
        </p:nvSpPr>
        <p:spPr>
          <a:xfrm>
            <a:off x="1284066" y="3064228"/>
            <a:ext cx="3127914" cy="36061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6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Caribou Coffee — 3,2 км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1284066" y="3430153"/>
            <a:ext cx="9810654" cy="32444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just" rtl="0">
              <a:lnSpc>
                <a:spcPct val="120000"/>
              </a:lnSpc>
            </a:pPr>
            <a:r>
              <a:rPr lang="ru-RU" sz="14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Вторая по величине сеть, которая принадлежит компании. Основана в 1992 г. в Миннеаполисе.</a:t>
            </a:r>
          </a:p>
        </p:txBody>
      </p:sp>
      <p:grpSp>
        <p:nvGrpSpPr>
          <p:cNvPr id="25" name="Группа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70261" y="4058611"/>
            <a:ext cx="259660" cy="259660"/>
            <a:chOff x="2288721" y="2772229"/>
            <a:chExt cx="2471965" cy="2471965"/>
          </a:xfrm>
        </p:grpSpPr>
        <p:sp>
          <p:nvSpPr>
            <p:cNvPr id="31" name="Овал 30"/>
            <p:cNvSpPr/>
            <p:nvPr/>
          </p:nvSpPr>
          <p:spPr>
            <a:xfrm>
              <a:off x="2288721" y="2772229"/>
              <a:ext cx="2471965" cy="247196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Полилиния 29"/>
            <p:cNvSpPr>
              <a:spLocks/>
            </p:cNvSpPr>
            <p:nvPr/>
          </p:nvSpPr>
          <p:spPr bwMode="auto">
            <a:xfrm>
              <a:off x="2804183" y="3513718"/>
              <a:ext cx="1503332" cy="1160049"/>
            </a:xfrm>
            <a:custGeom>
              <a:avLst/>
              <a:gdLst>
                <a:gd name="T0" fmla="*/ 198196 w 59"/>
                <a:gd name="T1" fmla="*/ 41487 h 45"/>
                <a:gd name="T2" fmla="*/ 102515 w 59"/>
                <a:gd name="T3" fmla="*/ 134832 h 45"/>
                <a:gd name="T4" fmla="*/ 85429 w 59"/>
                <a:gd name="T5" fmla="*/ 152118 h 45"/>
                <a:gd name="T6" fmla="*/ 78595 w 59"/>
                <a:gd name="T7" fmla="*/ 155575 h 45"/>
                <a:gd name="T8" fmla="*/ 68343 w 59"/>
                <a:gd name="T9" fmla="*/ 152118 h 45"/>
                <a:gd name="T10" fmla="*/ 51258 w 59"/>
                <a:gd name="T11" fmla="*/ 134832 h 45"/>
                <a:gd name="T12" fmla="*/ 3417 w 59"/>
                <a:gd name="T13" fmla="*/ 89888 h 45"/>
                <a:gd name="T14" fmla="*/ 0 w 59"/>
                <a:gd name="T15" fmla="*/ 79516 h 45"/>
                <a:gd name="T16" fmla="*/ 3417 w 59"/>
                <a:gd name="T17" fmla="*/ 69144 h 45"/>
                <a:gd name="T18" fmla="*/ 20503 w 59"/>
                <a:gd name="T19" fmla="*/ 51858 h 45"/>
                <a:gd name="T20" fmla="*/ 30755 w 59"/>
                <a:gd name="T21" fmla="*/ 48401 h 45"/>
                <a:gd name="T22" fmla="*/ 37589 w 59"/>
                <a:gd name="T23" fmla="*/ 51858 h 45"/>
                <a:gd name="T24" fmla="*/ 78595 w 59"/>
                <a:gd name="T25" fmla="*/ 89888 h 45"/>
                <a:gd name="T26" fmla="*/ 160607 w 59"/>
                <a:gd name="T27" fmla="*/ 3457 h 45"/>
                <a:gd name="T28" fmla="*/ 170858 w 59"/>
                <a:gd name="T29" fmla="*/ 0 h 45"/>
                <a:gd name="T30" fmla="*/ 181110 w 59"/>
                <a:gd name="T31" fmla="*/ 3457 h 45"/>
                <a:gd name="T32" fmla="*/ 198196 w 59"/>
                <a:gd name="T33" fmla="*/ 24201 h 45"/>
                <a:gd name="T34" fmla="*/ 201613 w 59"/>
                <a:gd name="T35" fmla="*/ 31115 h 45"/>
                <a:gd name="T36" fmla="*/ 198196 w 59"/>
                <a:gd name="T37" fmla="*/ 41487 h 4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59" h="45">
                  <a:moveTo>
                    <a:pt x="58" y="12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5"/>
                    <a:pt x="24" y="45"/>
                    <a:pt x="23" y="45"/>
                  </a:cubicBezTo>
                  <a:cubicBezTo>
                    <a:pt x="22" y="45"/>
                    <a:pt x="21" y="45"/>
                    <a:pt x="20" y="44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5"/>
                    <a:pt x="0" y="24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4"/>
                    <a:pt x="11" y="15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8" y="1"/>
                    <a:pt x="49" y="0"/>
                    <a:pt x="50" y="0"/>
                  </a:cubicBezTo>
                  <a:cubicBezTo>
                    <a:pt x="51" y="0"/>
                    <a:pt x="52" y="1"/>
                    <a:pt x="53" y="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9" y="8"/>
                    <a:pt x="59" y="9"/>
                  </a:cubicBezTo>
                  <a:cubicBezTo>
                    <a:pt x="59" y="10"/>
                    <a:pt x="58" y="11"/>
                    <a:pt x="58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tlCol="0"/>
            <a:lstStyle/>
            <a:p>
              <a:pPr rtl="0"/>
              <a:endParaRPr lang="ru-RU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9" name="Прямоугольник 28"/>
          <p:cNvSpPr/>
          <p:nvPr/>
        </p:nvSpPr>
        <p:spPr>
          <a:xfrm>
            <a:off x="1284066" y="3981728"/>
            <a:ext cx="3127914" cy="35766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6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Tully’s — 120 метров</a:t>
            </a:r>
          </a:p>
        </p:txBody>
      </p:sp>
      <p:sp>
        <p:nvSpPr>
          <p:cNvPr id="30" name="Прямоугольник 29"/>
          <p:cNvSpPr/>
          <p:nvPr/>
        </p:nvSpPr>
        <p:spPr>
          <a:xfrm>
            <a:off x="1284066" y="4347653"/>
            <a:ext cx="9810654" cy="84151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just" rtl="0">
              <a:lnSpc>
                <a:spcPct val="120000"/>
              </a:lnSpc>
            </a:pPr>
            <a:r>
              <a:rPr lang="ru-RU" sz="14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Третья по величине сеть, которая принадлежит компании. Еще одна компания из Сиэтла. Единственная сеть кофеен, которая не демонстрирует значительного роста каждый год; business.com утверждает, что проблема в плохом управлении. Новое руководство, кажется, ведет к переменам.</a:t>
            </a:r>
          </a:p>
        </p:txBody>
      </p:sp>
      <p:sp>
        <p:nvSpPr>
          <p:cNvPr id="4" name="Заголовок 3" hidden="1">
            <a:extLst>
              <a:ext uri="{FF2B5EF4-FFF2-40B4-BE49-F238E27FC236}">
                <a16:creationId xmlns:a16="http://schemas.microsoft.com/office/drawing/2014/main" id="{A75E788A-4D7C-47BA-9326-D37D482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Слайд 12</a:t>
            </a:r>
          </a:p>
        </p:txBody>
      </p:sp>
    </p:spTree>
    <p:extLst>
      <p:ext uri="{BB962C8B-B14F-4D97-AF65-F5344CB8AC3E}">
        <p14:creationId xmlns:p14="http://schemas.microsoft.com/office/powerpoint/2010/main" val="3397304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13" grpId="0"/>
      <p:bldP spid="14" grpId="0"/>
      <p:bldP spid="20" grpId="0"/>
      <p:bldP spid="21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ллюстрация кофейной чашки и блюдца с выходящим паром и надписью &quot;Кофейня&quot; внутри пара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212891"/>
            <a:ext cx="4151464" cy="5980394"/>
          </a:xfrm>
          <a:prstGeom prst="rect">
            <a:avLst/>
          </a:prstGeom>
        </p:spPr>
      </p:pic>
      <p:sp>
        <p:nvSpPr>
          <p:cNvPr id="11" name="Надпись 10"/>
          <p:cNvSpPr txBox="1"/>
          <p:nvPr/>
        </p:nvSpPr>
        <p:spPr>
          <a:xfrm>
            <a:off x="2073749" y="1811629"/>
            <a:ext cx="4601372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СПАСИБО!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2073748" y="2971949"/>
            <a:ext cx="2829569" cy="2912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200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НАШИ КОНТАКТЫ:</a:t>
            </a:r>
          </a:p>
        </p:txBody>
      </p:sp>
      <p:sp>
        <p:nvSpPr>
          <p:cNvPr id="12" name="Форма 50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3543124"/>
            <a:ext cx="254834" cy="2432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490" y="91015"/>
                </a:moveTo>
                <a:lnTo>
                  <a:pt x="94490" y="91015"/>
                </a:lnTo>
                <a:cubicBezTo>
                  <a:pt x="78351" y="83972"/>
                  <a:pt x="73926" y="79097"/>
                  <a:pt x="73926" y="67178"/>
                </a:cubicBezTo>
                <a:cubicBezTo>
                  <a:pt x="73926" y="62302"/>
                  <a:pt x="78351" y="64740"/>
                  <a:pt x="80694" y="52821"/>
                </a:cubicBezTo>
                <a:cubicBezTo>
                  <a:pt x="80694" y="47674"/>
                  <a:pt x="85379" y="52821"/>
                  <a:pt x="85379" y="40902"/>
                </a:cubicBezTo>
                <a:cubicBezTo>
                  <a:pt x="85379" y="35756"/>
                  <a:pt x="83036" y="35756"/>
                  <a:pt x="83036" y="35756"/>
                </a:cubicBezTo>
                <a:cubicBezTo>
                  <a:pt x="83036" y="35756"/>
                  <a:pt x="85379" y="28713"/>
                  <a:pt x="85379" y="23837"/>
                </a:cubicBezTo>
                <a:cubicBezTo>
                  <a:pt x="85379" y="16523"/>
                  <a:pt x="83036" y="0"/>
                  <a:pt x="59869" y="0"/>
                </a:cubicBezTo>
                <a:cubicBezTo>
                  <a:pt x="36702" y="0"/>
                  <a:pt x="34360" y="16523"/>
                  <a:pt x="34360" y="23837"/>
                </a:cubicBezTo>
                <a:cubicBezTo>
                  <a:pt x="34360" y="28713"/>
                  <a:pt x="36702" y="35756"/>
                  <a:pt x="36702" y="35756"/>
                </a:cubicBezTo>
                <a:cubicBezTo>
                  <a:pt x="36702" y="35756"/>
                  <a:pt x="34360" y="35756"/>
                  <a:pt x="34360" y="40902"/>
                </a:cubicBezTo>
                <a:cubicBezTo>
                  <a:pt x="34360" y="52821"/>
                  <a:pt x="39045" y="47674"/>
                  <a:pt x="39045" y="52821"/>
                </a:cubicBezTo>
                <a:cubicBezTo>
                  <a:pt x="41388" y="64740"/>
                  <a:pt x="46073" y="62302"/>
                  <a:pt x="46073" y="67178"/>
                </a:cubicBezTo>
                <a:cubicBezTo>
                  <a:pt x="46073" y="79097"/>
                  <a:pt x="41388" y="83972"/>
                  <a:pt x="25249" y="91015"/>
                </a:cubicBezTo>
                <a:cubicBezTo>
                  <a:pt x="9110" y="95891"/>
                  <a:pt x="0" y="102934"/>
                  <a:pt x="0" y="107810"/>
                </a:cubicBezTo>
                <a:cubicBezTo>
                  <a:pt x="0" y="110248"/>
                  <a:pt x="0" y="119729"/>
                  <a:pt x="0" y="119729"/>
                </a:cubicBezTo>
                <a:cubicBezTo>
                  <a:pt x="59869" y="119729"/>
                  <a:pt x="59869" y="119729"/>
                  <a:pt x="59869" y="119729"/>
                </a:cubicBezTo>
                <a:cubicBezTo>
                  <a:pt x="119739" y="119729"/>
                  <a:pt x="119739" y="119729"/>
                  <a:pt x="119739" y="119729"/>
                </a:cubicBezTo>
                <a:cubicBezTo>
                  <a:pt x="119739" y="119729"/>
                  <a:pt x="119739" y="110248"/>
                  <a:pt x="119739" y="107810"/>
                </a:cubicBezTo>
                <a:cubicBezTo>
                  <a:pt x="119739" y="102934"/>
                  <a:pt x="110629" y="95891"/>
                  <a:pt x="94490" y="9101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rtlCol="0" anchor="ctr" anchorCtr="0">
            <a:noAutofit/>
          </a:bodyPr>
          <a:lstStyle/>
          <a:p>
            <a:pPr rtl="0"/>
            <a:endParaRPr lang="ru-RU" noProof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2492848" y="3533981"/>
            <a:ext cx="2829569" cy="2912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2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Имя и фамилия</a:t>
            </a:r>
          </a:p>
        </p:txBody>
      </p:sp>
      <p:sp>
        <p:nvSpPr>
          <p:cNvPr id="13" name="Форма 5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46626" y="4119620"/>
            <a:ext cx="254834" cy="1576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685" y="11368"/>
                </a:moveTo>
                <a:lnTo>
                  <a:pt x="4685" y="11368"/>
                </a:lnTo>
                <a:cubicBezTo>
                  <a:pt x="9110" y="14736"/>
                  <a:pt x="52841" y="52631"/>
                  <a:pt x="52841" y="52631"/>
                </a:cubicBezTo>
                <a:cubicBezTo>
                  <a:pt x="55184" y="56000"/>
                  <a:pt x="57527" y="56000"/>
                  <a:pt x="60130" y="56000"/>
                </a:cubicBezTo>
                <a:cubicBezTo>
                  <a:pt x="62212" y="56000"/>
                  <a:pt x="64555" y="56000"/>
                  <a:pt x="64555" y="52631"/>
                </a:cubicBezTo>
                <a:cubicBezTo>
                  <a:pt x="66637" y="52631"/>
                  <a:pt x="110629" y="14736"/>
                  <a:pt x="112971" y="11368"/>
                </a:cubicBezTo>
                <a:cubicBezTo>
                  <a:pt x="117657" y="7578"/>
                  <a:pt x="119739" y="0"/>
                  <a:pt x="115314" y="0"/>
                </a:cubicBezTo>
                <a:cubicBezTo>
                  <a:pt x="4685" y="0"/>
                  <a:pt x="4685" y="0"/>
                  <a:pt x="4685" y="0"/>
                </a:cubicBezTo>
                <a:cubicBezTo>
                  <a:pt x="0" y="0"/>
                  <a:pt x="2342" y="7578"/>
                  <a:pt x="4685" y="11368"/>
                </a:cubicBezTo>
                <a:close/>
                <a:moveTo>
                  <a:pt x="115314" y="33684"/>
                </a:moveTo>
                <a:lnTo>
                  <a:pt x="115314" y="33684"/>
                </a:lnTo>
                <a:cubicBezTo>
                  <a:pt x="112971" y="33684"/>
                  <a:pt x="66637" y="71157"/>
                  <a:pt x="64555" y="74947"/>
                </a:cubicBezTo>
                <a:cubicBezTo>
                  <a:pt x="64555" y="74947"/>
                  <a:pt x="62212" y="74947"/>
                  <a:pt x="60130" y="74947"/>
                </a:cubicBezTo>
                <a:cubicBezTo>
                  <a:pt x="57527" y="74947"/>
                  <a:pt x="55184" y="74947"/>
                  <a:pt x="52841" y="74947"/>
                </a:cubicBezTo>
                <a:cubicBezTo>
                  <a:pt x="50498" y="71157"/>
                  <a:pt x="7028" y="33684"/>
                  <a:pt x="4685" y="33684"/>
                </a:cubicBezTo>
                <a:cubicBezTo>
                  <a:pt x="2342" y="30315"/>
                  <a:pt x="2342" y="33684"/>
                  <a:pt x="2342" y="33684"/>
                </a:cubicBezTo>
                <a:cubicBezTo>
                  <a:pt x="2342" y="37052"/>
                  <a:pt x="2342" y="112000"/>
                  <a:pt x="2342" y="112000"/>
                </a:cubicBezTo>
                <a:cubicBezTo>
                  <a:pt x="2342" y="115789"/>
                  <a:pt x="4685" y="119578"/>
                  <a:pt x="9110" y="119578"/>
                </a:cubicBezTo>
                <a:cubicBezTo>
                  <a:pt x="110629" y="119578"/>
                  <a:pt x="110629" y="119578"/>
                  <a:pt x="110629" y="119578"/>
                </a:cubicBezTo>
                <a:cubicBezTo>
                  <a:pt x="115314" y="119578"/>
                  <a:pt x="117657" y="115789"/>
                  <a:pt x="117657" y="112000"/>
                </a:cubicBezTo>
                <a:cubicBezTo>
                  <a:pt x="117657" y="112000"/>
                  <a:pt x="117657" y="37052"/>
                  <a:pt x="117657" y="33684"/>
                </a:cubicBezTo>
                <a:cubicBezTo>
                  <a:pt x="117657" y="33684"/>
                  <a:pt x="117657" y="30315"/>
                  <a:pt x="115314" y="336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rtlCol="0" anchor="ctr" anchorCtr="0">
            <a:noAutofit/>
          </a:bodyPr>
          <a:lstStyle/>
          <a:p>
            <a:pPr rtl="0"/>
            <a:endParaRPr lang="ru-RU" noProof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2492848" y="4052776"/>
            <a:ext cx="2829569" cy="2912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2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вашапочта@email.com</a:t>
            </a:r>
          </a:p>
        </p:txBody>
      </p:sp>
      <p:sp>
        <p:nvSpPr>
          <p:cNvPr id="14" name="Форма 51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96231" y="4610500"/>
            <a:ext cx="155623" cy="26852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18" y="0"/>
                </a:moveTo>
                <a:lnTo>
                  <a:pt x="100918" y="0"/>
                </a:lnTo>
                <a:cubicBezTo>
                  <a:pt x="18657" y="0"/>
                  <a:pt x="18657" y="0"/>
                  <a:pt x="18657" y="0"/>
                </a:cubicBezTo>
                <a:cubicBezTo>
                  <a:pt x="7208" y="0"/>
                  <a:pt x="0" y="4417"/>
                  <a:pt x="0" y="10797"/>
                </a:cubicBezTo>
                <a:cubicBezTo>
                  <a:pt x="0" y="106503"/>
                  <a:pt x="0" y="106503"/>
                  <a:pt x="0" y="106503"/>
                </a:cubicBezTo>
                <a:cubicBezTo>
                  <a:pt x="0" y="112883"/>
                  <a:pt x="7208" y="119754"/>
                  <a:pt x="18657" y="119754"/>
                </a:cubicBezTo>
                <a:cubicBezTo>
                  <a:pt x="100918" y="119754"/>
                  <a:pt x="100918" y="119754"/>
                  <a:pt x="100918" y="119754"/>
                </a:cubicBezTo>
                <a:cubicBezTo>
                  <a:pt x="112367" y="119754"/>
                  <a:pt x="119575" y="112883"/>
                  <a:pt x="119575" y="106503"/>
                </a:cubicBezTo>
                <a:cubicBezTo>
                  <a:pt x="119575" y="10797"/>
                  <a:pt x="119575" y="10797"/>
                  <a:pt x="119575" y="10797"/>
                </a:cubicBezTo>
                <a:cubicBezTo>
                  <a:pt x="119575" y="4417"/>
                  <a:pt x="112367" y="0"/>
                  <a:pt x="100918" y="0"/>
                </a:cubicBezTo>
                <a:close/>
                <a:moveTo>
                  <a:pt x="59787" y="112883"/>
                </a:moveTo>
                <a:lnTo>
                  <a:pt x="59787" y="112883"/>
                </a:lnTo>
                <a:cubicBezTo>
                  <a:pt x="52155" y="112883"/>
                  <a:pt x="44946" y="110674"/>
                  <a:pt x="44946" y="108711"/>
                </a:cubicBezTo>
                <a:cubicBezTo>
                  <a:pt x="44946" y="104294"/>
                  <a:pt x="52155" y="102085"/>
                  <a:pt x="59787" y="102085"/>
                </a:cubicBezTo>
                <a:cubicBezTo>
                  <a:pt x="67420" y="102085"/>
                  <a:pt x="74628" y="104294"/>
                  <a:pt x="74628" y="108711"/>
                </a:cubicBezTo>
                <a:cubicBezTo>
                  <a:pt x="74628" y="110674"/>
                  <a:pt x="67420" y="112883"/>
                  <a:pt x="59787" y="112883"/>
                </a:cubicBezTo>
                <a:close/>
                <a:moveTo>
                  <a:pt x="104734" y="95705"/>
                </a:moveTo>
                <a:lnTo>
                  <a:pt x="104734" y="95705"/>
                </a:lnTo>
                <a:cubicBezTo>
                  <a:pt x="14840" y="95705"/>
                  <a:pt x="14840" y="95705"/>
                  <a:pt x="14840" y="95705"/>
                </a:cubicBezTo>
                <a:cubicBezTo>
                  <a:pt x="14840" y="15214"/>
                  <a:pt x="14840" y="15214"/>
                  <a:pt x="14840" y="15214"/>
                </a:cubicBezTo>
                <a:cubicBezTo>
                  <a:pt x="104734" y="15214"/>
                  <a:pt x="104734" y="15214"/>
                  <a:pt x="104734" y="15214"/>
                </a:cubicBezTo>
                <a:lnTo>
                  <a:pt x="104734" y="957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45700" tIns="22850" rIns="45700" bIns="22850" rtlCol="0" anchor="ctr" anchorCtr="0">
            <a:noAutofit/>
          </a:bodyPr>
          <a:lstStyle/>
          <a:p>
            <a:pPr rtl="0"/>
            <a:endParaRPr lang="ru-RU" noProof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2492847" y="4567463"/>
            <a:ext cx="2829569" cy="2912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sz="12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123 123 1234</a:t>
            </a:r>
          </a:p>
        </p:txBody>
      </p:sp>
      <p:sp>
        <p:nvSpPr>
          <p:cNvPr id="2" name="Заголовок 1" hidden="1">
            <a:extLst>
              <a:ext uri="{FF2B5EF4-FFF2-40B4-BE49-F238E27FC236}">
                <a16:creationId xmlns:a16="http://schemas.microsoft.com/office/drawing/2014/main" id="{394485F9-90F6-432D-BFF9-D47B53BB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15</a:t>
            </a:r>
          </a:p>
        </p:txBody>
      </p:sp>
    </p:spTree>
    <p:extLst>
      <p:ext uri="{BB962C8B-B14F-4D97-AF65-F5344CB8AC3E}">
        <p14:creationId xmlns:p14="http://schemas.microsoft.com/office/powerpoint/2010/main" val="345634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2" grpId="0" animBg="1"/>
      <p:bldP spid="16" grpId="0"/>
      <p:bldP spid="13" grpId="0" animBg="1"/>
      <p:bldP spid="17" grpId="0"/>
      <p:bldP spid="14" grpId="0" animBg="1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Фотография наполненной кофейной кружки на столе в окружении кофейных зерен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18" name="Надпись 17"/>
          <p:cNvSpPr txBox="1"/>
          <p:nvPr/>
        </p:nvSpPr>
        <p:spPr>
          <a:xfrm>
            <a:off x="961228" y="1614652"/>
            <a:ext cx="3961291" cy="88985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НАША ГЛАВНАЯ ИДЕЯ</a:t>
            </a:r>
          </a:p>
        </p:txBody>
      </p:sp>
      <p:sp>
        <p:nvSpPr>
          <p:cNvPr id="19" name="Прямоугольник 18"/>
          <p:cNvSpPr/>
          <p:nvPr/>
        </p:nvSpPr>
        <p:spPr>
          <a:xfrm>
            <a:off x="961229" y="2563242"/>
            <a:ext cx="4112695" cy="1102674"/>
          </a:xfrm>
          <a:prstGeom prst="rect">
            <a:avLst/>
          </a:prstGeom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ru-RU" sz="1400" noProof="1">
                <a:solidFill>
                  <a:schemeClr val="bg1"/>
                </a:solidFill>
                <a:latin typeface="Arial"/>
                <a:ea typeface="Lato"/>
                <a:cs typeface="Arial"/>
              </a:rPr>
              <a:t>Миссия </a:t>
            </a:r>
            <a:r>
              <a:rPr lang="ru-RU" sz="14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Вашей кофейни</a:t>
            </a:r>
            <a:r>
              <a:rPr lang="ru-RU" sz="1400" noProof="1">
                <a:solidFill>
                  <a:schemeClr val="bg1"/>
                </a:solidFill>
                <a:latin typeface="Arial"/>
                <a:ea typeface="Lato"/>
                <a:cs typeface="Arial"/>
              </a:rPr>
              <a:t> — стать признанным лидером своего целевого рынка, предоставляя незабываемую атмосферу и выдающийся выбор премиальных кофейных напитков .</a:t>
            </a:r>
          </a:p>
        </p:txBody>
      </p:sp>
      <p:pic>
        <p:nvPicPr>
          <p:cNvPr id="38" name="Рисунок 37" descr="Иллюстрация кофейной чашки и блюдца с выходящим паром и надписью &quot;Кофейня&quot; внутри пара.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29" y="3899962"/>
            <a:ext cx="1907451" cy="2747780"/>
          </a:xfrm>
          <a:prstGeom prst="rect">
            <a:avLst/>
          </a:prstGeom>
        </p:spPr>
      </p:pic>
      <p:sp>
        <p:nvSpPr>
          <p:cNvPr id="4" name="Заголовок 3" hidden="1">
            <a:extLst>
              <a:ext uri="{FF2B5EF4-FFF2-40B4-BE49-F238E27FC236}">
                <a16:creationId xmlns:a16="http://schemas.microsoft.com/office/drawing/2014/main" id="{B99C03C8-BF33-4C27-9832-97127EEB1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 2</a:t>
            </a:r>
          </a:p>
        </p:txBody>
      </p:sp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2" decel="3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b="1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ОБЗОР ОТРАСЛИ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pSp>
        <p:nvGrpSpPr>
          <p:cNvPr id="9" name="Группа 8" descr="Столбец 1"/>
          <p:cNvGrpSpPr/>
          <p:nvPr/>
        </p:nvGrpSpPr>
        <p:grpSpPr>
          <a:xfrm>
            <a:off x="902013" y="2187952"/>
            <a:ext cx="1889760" cy="1019056"/>
            <a:chOff x="2506980" y="1891784"/>
            <a:chExt cx="1889760" cy="1019056"/>
          </a:xfrm>
        </p:grpSpPr>
        <p:grpSp>
          <p:nvGrpSpPr>
            <p:cNvPr id="7" name="Группа 6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5" name="Прямоугольник 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1" name="Прямоугольник 5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" name="Надпись 7"/>
            <p:cNvSpPr txBox="1"/>
            <p:nvPr/>
          </p:nvSpPr>
          <p:spPr>
            <a:xfrm>
              <a:off x="2915205" y="1891784"/>
              <a:ext cx="1031052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ru-RU" noProof="1">
                  <a:solidFill>
                    <a:schemeClr val="accent1"/>
                  </a:solidFill>
                  <a:latin typeface="Arial Black"/>
                  <a:ea typeface="Lato Black"/>
                  <a:cs typeface="Lato Black"/>
                </a:rPr>
                <a:t>1413   </a:t>
              </a:r>
            </a:p>
          </p:txBody>
        </p:sp>
        <p:sp>
          <p:nvSpPr>
            <p:cNvPr id="54" name="Надпись 53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 rtl="0"/>
              <a:r>
                <a:rPr lang="ru-RU" sz="1400" noProof="1">
                  <a:solidFill>
                    <a:schemeClr val="tx2"/>
                  </a:solidFill>
                  <a:latin typeface="Arial"/>
                  <a:ea typeface="Lato"/>
                  <a:cs typeface="Arial"/>
                </a:rPr>
                <a:t>Кофеень в Москве</a:t>
              </a:r>
            </a:p>
          </p:txBody>
        </p:sp>
      </p:grpSp>
      <p:grpSp>
        <p:nvGrpSpPr>
          <p:cNvPr id="56" name="Группа 55" descr="Столбец 2"/>
          <p:cNvGrpSpPr/>
          <p:nvPr/>
        </p:nvGrpSpPr>
        <p:grpSpPr>
          <a:xfrm>
            <a:off x="3027993" y="2187952"/>
            <a:ext cx="1889760" cy="1019056"/>
            <a:chOff x="2506980" y="1891784"/>
            <a:chExt cx="1889760" cy="1019056"/>
          </a:xfrm>
        </p:grpSpPr>
        <p:grpSp>
          <p:nvGrpSpPr>
            <p:cNvPr id="57" name="Группа 56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60" name="Прямоугольник 5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1" name="Прямоугольник 6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8" name="Надпись 57"/>
            <p:cNvSpPr txBox="1"/>
            <p:nvPr/>
          </p:nvSpPr>
          <p:spPr>
            <a:xfrm>
              <a:off x="2890358" y="1891784"/>
              <a:ext cx="1080745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ru-RU" noProof="1">
                  <a:solidFill>
                    <a:schemeClr val="accent1"/>
                  </a:solidFill>
                  <a:latin typeface="Arial Black"/>
                  <a:ea typeface="Lato Black"/>
                  <a:cs typeface="Lato Black"/>
                </a:rPr>
                <a:t>4 сети </a:t>
              </a:r>
            </a:p>
          </p:txBody>
        </p:sp>
        <p:sp>
          <p:nvSpPr>
            <p:cNvPr id="59" name="Надпись 58"/>
            <p:cNvSpPr txBox="1"/>
            <p:nvPr/>
          </p:nvSpPr>
          <p:spPr>
            <a:xfrm>
              <a:off x="2748415" y="2324368"/>
              <a:ext cx="1364628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ru-RU" sz="1400" noProof="1">
                  <a:solidFill>
                    <a:schemeClr val="tx2"/>
                  </a:solidFill>
                  <a:latin typeface="Arial"/>
                  <a:ea typeface="Lato"/>
                  <a:cs typeface="Arial"/>
                </a:rPr>
                <a:t>В топ-15 заведений</a:t>
              </a:r>
            </a:p>
          </p:txBody>
        </p:sp>
      </p:grpSp>
      <p:grpSp>
        <p:nvGrpSpPr>
          <p:cNvPr id="62" name="Группа 61" descr="Столбец 3"/>
          <p:cNvGrpSpPr/>
          <p:nvPr/>
        </p:nvGrpSpPr>
        <p:grpSpPr>
          <a:xfrm>
            <a:off x="5153973" y="2187952"/>
            <a:ext cx="1889760" cy="1019056"/>
            <a:chOff x="2506980" y="1891784"/>
            <a:chExt cx="1889760" cy="1019056"/>
          </a:xfrm>
        </p:grpSpPr>
        <p:grpSp>
          <p:nvGrpSpPr>
            <p:cNvPr id="63" name="Группа 62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66" name="Прямоугольник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Прямоугольник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Надпись 63"/>
            <p:cNvSpPr txBox="1"/>
            <p:nvPr/>
          </p:nvSpPr>
          <p:spPr>
            <a:xfrm>
              <a:off x="2992151" y="1891784"/>
              <a:ext cx="877163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ru-RU" noProof="1">
                  <a:solidFill>
                    <a:schemeClr val="accent1"/>
                  </a:solidFill>
                  <a:latin typeface="Arial Black"/>
                  <a:ea typeface="Lato Black"/>
                  <a:cs typeface="Lato Black"/>
                </a:rPr>
                <a:t>2500 </a:t>
              </a:r>
              <a:endParaRPr lang="ru-RU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65" name="Надпись 64"/>
            <p:cNvSpPr txBox="1"/>
            <p:nvPr/>
          </p:nvSpPr>
          <p:spPr>
            <a:xfrm>
              <a:off x="2605129" y="2324368"/>
              <a:ext cx="165120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ru-RU" sz="1400" noProof="1">
                  <a:solidFill>
                    <a:schemeClr val="tx2"/>
                  </a:solidFill>
                  <a:latin typeface="Arial"/>
                  <a:ea typeface="Lato"/>
                  <a:cs typeface="Arial"/>
                </a:rPr>
                <a:t>Средний max чек прибыли</a:t>
              </a:r>
            </a:p>
          </p:txBody>
        </p:sp>
      </p:grpSp>
      <p:grpSp>
        <p:nvGrpSpPr>
          <p:cNvPr id="68" name="Группа 67" descr="Столбец 4"/>
          <p:cNvGrpSpPr/>
          <p:nvPr/>
        </p:nvGrpSpPr>
        <p:grpSpPr>
          <a:xfrm>
            <a:off x="7279953" y="2187952"/>
            <a:ext cx="1889760" cy="1019056"/>
            <a:chOff x="2506980" y="1891784"/>
            <a:chExt cx="1889760" cy="1019056"/>
          </a:xfrm>
        </p:grpSpPr>
        <p:grpSp>
          <p:nvGrpSpPr>
            <p:cNvPr id="69" name="Группа 68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72" name="Прямоугольник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Прямоугольник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0" name="Надпись 69"/>
            <p:cNvSpPr txBox="1"/>
            <p:nvPr/>
          </p:nvSpPr>
          <p:spPr>
            <a:xfrm>
              <a:off x="3146039" y="1891784"/>
              <a:ext cx="569387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ru-RU" noProof="1">
                  <a:solidFill>
                    <a:schemeClr val="accent1"/>
                  </a:solidFill>
                  <a:latin typeface="Arial Black"/>
                  <a:ea typeface="Lato Black"/>
                  <a:cs typeface="Lato Black"/>
                </a:rPr>
                <a:t>49 </a:t>
              </a:r>
              <a:endParaRPr lang="ru-RU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71" name="Надпись 70"/>
            <p:cNvSpPr txBox="1"/>
            <p:nvPr/>
          </p:nvSpPr>
          <p:spPr>
            <a:xfrm>
              <a:off x="2605129" y="2324368"/>
              <a:ext cx="165120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ru-RU" sz="1400" noProof="1">
                  <a:solidFill>
                    <a:schemeClr val="tx2"/>
                  </a:solidFill>
                  <a:latin typeface="Arial"/>
                  <a:ea typeface="Lato"/>
                  <a:cs typeface="Arial"/>
                </a:rPr>
                <a:t>Средний min чек прибыли</a:t>
              </a:r>
              <a:endParaRPr lang="ru-RU" dirty="0">
                <a:solidFill>
                  <a:schemeClr val="tx2"/>
                </a:solidFill>
                <a:ea typeface="Lato"/>
              </a:endParaRPr>
            </a:p>
          </p:txBody>
        </p:sp>
      </p:grpSp>
      <p:grpSp>
        <p:nvGrpSpPr>
          <p:cNvPr id="74" name="Группа 73" descr="Столбец 5"/>
          <p:cNvGrpSpPr/>
          <p:nvPr/>
        </p:nvGrpSpPr>
        <p:grpSpPr>
          <a:xfrm>
            <a:off x="9400227" y="2208788"/>
            <a:ext cx="1889760" cy="1019056"/>
            <a:chOff x="2506980" y="1891784"/>
            <a:chExt cx="1889760" cy="1019056"/>
          </a:xfrm>
        </p:grpSpPr>
        <p:grpSp>
          <p:nvGrpSpPr>
            <p:cNvPr id="75" name="Группа 74"/>
            <p:cNvGrpSpPr/>
            <p:nvPr/>
          </p:nvGrpSpPr>
          <p:grpSpPr>
            <a:xfrm>
              <a:off x="2506980" y="1912620"/>
              <a:ext cx="1889760" cy="998220"/>
              <a:chOff x="960120" y="1737360"/>
              <a:chExt cx="1889760" cy="998220"/>
            </a:xfrm>
          </p:grpSpPr>
          <p:sp>
            <p:nvSpPr>
              <p:cNvPr id="78" name="Прямоугольник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1737360"/>
                <a:ext cx="1889760" cy="32766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9" name="Прямоугольник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60120" y="2065020"/>
                <a:ext cx="1889760" cy="6705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ru-RU" sz="1200" noProof="1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6" name="Надпись 75"/>
            <p:cNvSpPr txBox="1"/>
            <p:nvPr/>
          </p:nvSpPr>
          <p:spPr>
            <a:xfrm>
              <a:off x="2953678" y="1891784"/>
              <a:ext cx="954107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 rtl="0"/>
              <a:r>
                <a:rPr lang="ru-RU" noProof="1">
                  <a:solidFill>
                    <a:schemeClr val="accent1"/>
                  </a:solidFill>
                  <a:latin typeface="Arial Black"/>
                  <a:ea typeface="Lato Black"/>
                  <a:cs typeface="Lato Black"/>
                </a:rPr>
                <a:t>97,6%</a:t>
              </a:r>
            </a:p>
          </p:txBody>
        </p:sp>
        <p:sp>
          <p:nvSpPr>
            <p:cNvPr id="77" name="Надпись 76"/>
            <p:cNvSpPr txBox="1"/>
            <p:nvPr/>
          </p:nvSpPr>
          <p:spPr>
            <a:xfrm>
              <a:off x="2605129" y="2324368"/>
              <a:ext cx="1651200" cy="52322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ru-RU" sz="1400" noProof="1">
                  <a:solidFill>
                    <a:schemeClr val="tx2"/>
                  </a:solidFill>
                  <a:latin typeface="Arial"/>
                  <a:ea typeface="Lato"/>
                  <a:cs typeface="Arial"/>
                </a:rPr>
                <a:t>Кофе заказывают в кофейнях</a:t>
              </a:r>
              <a:endParaRPr lang="ru-RU" sz="1400" noProof="1">
                <a:solidFill>
                  <a:schemeClr val="tx2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3" name="Группа 82" descr="Текст кнопки"/>
          <p:cNvGrpSpPr/>
          <p:nvPr/>
        </p:nvGrpSpPr>
        <p:grpSpPr>
          <a:xfrm>
            <a:off x="4422086" y="4660751"/>
            <a:ext cx="3347826" cy="702368"/>
            <a:chOff x="2670968" y="1912620"/>
            <a:chExt cx="1561785" cy="327660"/>
          </a:xfrm>
        </p:grpSpPr>
        <p:sp>
          <p:nvSpPr>
            <p:cNvPr id="87" name="Прямоугольник 86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670968" y="1912620"/>
              <a:ext cx="1561785" cy="3276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  <p:sp>
          <p:nvSpPr>
            <p:cNvPr id="85" name="Надпись 84"/>
            <p:cNvSpPr txBox="1"/>
            <p:nvPr/>
          </p:nvSpPr>
          <p:spPr>
            <a:xfrm>
              <a:off x="3001229" y="1925691"/>
              <a:ext cx="901263" cy="3015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rtl="0"/>
              <a:r>
                <a:rPr lang="ru-RU" sz="3600" noProof="1">
                  <a:solidFill>
                    <a:schemeClr val="tx2"/>
                  </a:solidFill>
                  <a:latin typeface="Arial Black" panose="020B0A04020102020204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УСПЕХ</a:t>
              </a:r>
            </a:p>
          </p:txBody>
        </p:sp>
      </p:grpSp>
      <p:cxnSp>
        <p:nvCxnSpPr>
          <p:cNvPr id="14" name="Соединительная линия уступом 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51" idx="2"/>
            <a:endCxn id="79" idx="2"/>
          </p:cNvCxnSpPr>
          <p:nvPr/>
        </p:nvCxnSpPr>
        <p:spPr>
          <a:xfrm rot="16200000" flipH="1">
            <a:off x="6085582" y="-1031681"/>
            <a:ext cx="20836" cy="8498214"/>
          </a:xfrm>
          <a:prstGeom prst="bentConnector3">
            <a:avLst>
              <a:gd name="adj1" fmla="val 3720561"/>
            </a:avLst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7" idx="2"/>
          </p:cNvCxnSpPr>
          <p:nvPr/>
        </p:nvCxnSpPr>
        <p:spPr>
          <a:xfrm>
            <a:off x="6098853" y="3207008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Прямая соединительная линия 10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65058" y="3207005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Прямая соединительная линия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224833" y="3207006"/>
            <a:ext cx="0" cy="776347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со стрелкой 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5999" y="3983352"/>
            <a:ext cx="0" cy="606936"/>
          </a:xfrm>
          <a:prstGeom prst="straightConnector1">
            <a:avLst/>
          </a:prstGeom>
          <a:ln w="127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Заголовок 3" hidden="1">
            <a:extLst>
              <a:ext uri="{FF2B5EF4-FFF2-40B4-BE49-F238E27FC236}">
                <a16:creationId xmlns:a16="http://schemas.microsoft.com/office/drawing/2014/main" id="{6BE13EF6-C310-4B5C-82B9-B423DA06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 3</a:t>
            </a:r>
          </a:p>
        </p:txBody>
      </p:sp>
      <p:sp>
        <p:nvSpPr>
          <p:cNvPr id="45" name="Надпись 44">
            <a:extLst>
              <a:ext uri="{FF2B5EF4-FFF2-40B4-BE49-F238E27FC236}">
                <a16:creationId xmlns:a16="http://schemas.microsoft.com/office/drawing/2014/main" id="{19F3129D-B117-446B-9E93-FD0C8539537D}"/>
              </a:ext>
            </a:extLst>
          </p:cNvPr>
          <p:cNvSpPr txBox="1"/>
          <p:nvPr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200" b="1" noProof="1">
                <a:solidFill>
                  <a:schemeClr val="accent1"/>
                </a:solidFill>
                <a:latin typeface="+mn-lt"/>
              </a:rPr>
              <a:t>Ваша кофейня</a:t>
            </a:r>
          </a:p>
        </p:txBody>
      </p:sp>
    </p:spTree>
    <p:extLst>
      <p:ext uri="{BB962C8B-B14F-4D97-AF65-F5344CB8AC3E}">
        <p14:creationId xmlns:p14="http://schemas.microsoft.com/office/powerpoint/2010/main" val="8452861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75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/>
                <a:ea typeface="Lato Black"/>
                <a:cs typeface="Lato Black"/>
              </a:rPr>
              <a:t>РЫНОК </a:t>
            </a:r>
            <a:endParaRPr lang="ru-RU" sz="3200" noProof="1">
              <a:solidFill>
                <a:schemeClr val="accent1"/>
              </a:solidFill>
              <a:latin typeface="Arial Black" panose="020B0A04020102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sp>
        <p:nvSpPr>
          <p:cNvPr id="44" name="Прямоугольник 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376680"/>
            <a:ext cx="12192000" cy="24713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graphicFrame>
        <p:nvGraphicFramePr>
          <p:cNvPr id="45" name="Диаграмма 44" descr="Стиль круговой диаграммы"/>
          <p:cNvGraphicFramePr/>
          <p:nvPr>
            <p:extLst>
              <p:ext uri="{D42A27DB-BD31-4B8C-83A1-F6EECF244321}">
                <p14:modId xmlns:p14="http://schemas.microsoft.com/office/powerpoint/2010/main" val="2941500910"/>
              </p:ext>
            </p:extLst>
          </p:nvPr>
        </p:nvGraphicFramePr>
        <p:xfrm>
          <a:off x="381000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6" name="Овал 45"/>
          <p:cNvSpPr/>
          <p:nvPr/>
        </p:nvSpPr>
        <p:spPr>
          <a:xfrm>
            <a:off x="741213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 rtl="0"/>
            <a:r>
              <a:rPr lang="ru-RU" sz="2000" noProof="1">
                <a:solidFill>
                  <a:schemeClr val="bg1"/>
                </a:solidFill>
                <a:latin typeface="Arial Black"/>
                <a:ea typeface="Lato Black"/>
                <a:cs typeface="Lato Black"/>
              </a:rPr>
              <a:t>65</a:t>
            </a:r>
          </a:p>
        </p:txBody>
      </p:sp>
      <p:sp>
        <p:nvSpPr>
          <p:cNvPr id="4" name="Надпись 3"/>
          <p:cNvSpPr txBox="1"/>
          <p:nvPr/>
        </p:nvSpPr>
        <p:spPr>
          <a:xfrm>
            <a:off x="900085" y="3306568"/>
            <a:ext cx="731290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ru-RU" sz="14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Cofix  </a:t>
            </a:r>
          </a:p>
        </p:txBody>
      </p:sp>
      <p:graphicFrame>
        <p:nvGraphicFramePr>
          <p:cNvPr id="88" name="Диаграмма 87" descr="Стиль круговой диаграммы"/>
          <p:cNvGraphicFramePr/>
          <p:nvPr>
            <p:extLst>
              <p:ext uri="{D42A27DB-BD31-4B8C-83A1-F6EECF244321}">
                <p14:modId xmlns:p14="http://schemas.microsoft.com/office/powerpoint/2010/main" val="1473603916"/>
              </p:ext>
            </p:extLst>
          </p:nvPr>
        </p:nvGraphicFramePr>
        <p:xfrm>
          <a:off x="2796136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9" name="Овал 88"/>
          <p:cNvSpPr/>
          <p:nvPr/>
        </p:nvSpPr>
        <p:spPr>
          <a:xfrm>
            <a:off x="3156349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 rtl="0"/>
            <a:r>
              <a:rPr lang="ru-RU" sz="2000" noProof="1">
                <a:solidFill>
                  <a:schemeClr val="bg1"/>
                </a:solidFill>
                <a:latin typeface="Arial Black"/>
                <a:ea typeface="Lato Black"/>
                <a:cs typeface="Lato Black"/>
              </a:rPr>
              <a:t>119</a:t>
            </a:r>
            <a:endParaRPr lang="ru-RU" sz="2000" noProof="1">
              <a:solidFill>
                <a:schemeClr val="bg1"/>
              </a:solidFill>
              <a:latin typeface="Arial Black" panose="020B0A04020102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0" name="Надпись 89"/>
          <p:cNvSpPr txBox="1"/>
          <p:nvPr/>
        </p:nvSpPr>
        <p:spPr>
          <a:xfrm>
            <a:off x="2943261" y="3306568"/>
            <a:ext cx="1475212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ru-RU" sz="14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Шоколадница </a:t>
            </a:r>
            <a:endParaRPr lang="ru-RU" sz="1400" b="1" noProof="1">
              <a:solidFill>
                <a:schemeClr val="accent1"/>
              </a:solidFill>
              <a:latin typeface="Arial" panose="020B0604020202020204" pitchFamily="34" charset="0"/>
              <a:ea typeface="Lato" panose="020F0502020204030203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2" name="Диаграмма 91" descr="Стиль круговой диаграммы"/>
          <p:cNvGraphicFramePr/>
          <p:nvPr>
            <p:extLst>
              <p:ext uri="{D42A27DB-BD31-4B8C-83A1-F6EECF244321}">
                <p14:modId xmlns:p14="http://schemas.microsoft.com/office/powerpoint/2010/main" val="1797911626"/>
              </p:ext>
            </p:extLst>
          </p:nvPr>
        </p:nvGraphicFramePr>
        <p:xfrm>
          <a:off x="5211272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3" name="Овал 92"/>
          <p:cNvSpPr/>
          <p:nvPr/>
        </p:nvSpPr>
        <p:spPr>
          <a:xfrm>
            <a:off x="5571485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 rtl="0"/>
            <a:r>
              <a:rPr lang="ru-RU" sz="2000" noProof="1">
                <a:solidFill>
                  <a:schemeClr val="bg1"/>
                </a:solidFill>
                <a:latin typeface="Arial Black"/>
                <a:ea typeface="Lato Black"/>
                <a:cs typeface="Lato Black"/>
              </a:rPr>
              <a:t>71</a:t>
            </a:r>
          </a:p>
        </p:txBody>
      </p:sp>
      <p:sp>
        <p:nvSpPr>
          <p:cNvPr id="94" name="Надпись 93"/>
          <p:cNvSpPr txBox="1"/>
          <p:nvPr/>
        </p:nvSpPr>
        <p:spPr>
          <a:xfrm>
            <a:off x="5241347" y="3306568"/>
            <a:ext cx="1709315" cy="553998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ru-RU" sz="1600" b="1" noProof="1">
                <a:solidFill>
                  <a:schemeClr val="accent1"/>
                </a:solidFill>
                <a:ea typeface="+mn-lt"/>
                <a:cs typeface="+mn-lt"/>
              </a:rPr>
              <a:t>One price coffee </a:t>
            </a:r>
            <a:r>
              <a:rPr lang="ru-RU" sz="1400" noProof="1">
                <a:solidFill>
                  <a:schemeClr val="accent1"/>
                </a:solidFill>
                <a:ea typeface="+mn-lt"/>
                <a:cs typeface="+mn-lt"/>
              </a:rPr>
              <a:t>  </a:t>
            </a:r>
            <a:endParaRPr lang="ru-RU" dirty="0">
              <a:solidFill>
                <a:schemeClr val="accent1"/>
              </a:solidFill>
              <a:ea typeface="+mn-lt"/>
              <a:cs typeface="+mn-lt"/>
            </a:endParaRPr>
          </a:p>
          <a:p>
            <a:pPr algn="ctr"/>
            <a:endParaRPr lang="ru-RU" sz="1400" b="1" noProof="1">
              <a:solidFill>
                <a:schemeClr val="accent1"/>
              </a:solidFill>
              <a:latin typeface="Arial"/>
              <a:ea typeface="Lato"/>
              <a:cs typeface="Arial"/>
            </a:endParaRPr>
          </a:p>
        </p:txBody>
      </p:sp>
      <p:graphicFrame>
        <p:nvGraphicFramePr>
          <p:cNvPr id="96" name="Диаграмма 95" descr="Стиль круговой диаграммы"/>
          <p:cNvGraphicFramePr/>
          <p:nvPr>
            <p:extLst>
              <p:ext uri="{D42A27DB-BD31-4B8C-83A1-F6EECF244321}">
                <p14:modId xmlns:p14="http://schemas.microsoft.com/office/powerpoint/2010/main" val="960790896"/>
              </p:ext>
            </p:extLst>
          </p:nvPr>
        </p:nvGraphicFramePr>
        <p:xfrm>
          <a:off x="7626408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97" name="Овал 96"/>
          <p:cNvSpPr/>
          <p:nvPr/>
        </p:nvSpPr>
        <p:spPr>
          <a:xfrm>
            <a:off x="7986621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 rtl="0"/>
            <a:r>
              <a:rPr lang="ru-RU" sz="2000" noProof="1">
                <a:solidFill>
                  <a:schemeClr val="bg1"/>
                </a:solidFill>
                <a:latin typeface="Arial Black"/>
                <a:ea typeface="Lato Black"/>
                <a:cs typeface="Lato Black"/>
              </a:rPr>
              <a:t>42</a:t>
            </a:r>
          </a:p>
        </p:txBody>
      </p:sp>
      <p:sp>
        <p:nvSpPr>
          <p:cNvPr id="98" name="Надпись 97"/>
          <p:cNvSpPr txBox="1"/>
          <p:nvPr/>
        </p:nvSpPr>
        <p:spPr>
          <a:xfrm>
            <a:off x="7901806" y="3306568"/>
            <a:ext cx="1218667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ru-RU" sz="14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Кофепорт   </a:t>
            </a:r>
            <a:endParaRPr lang="ru-RU" sz="1400" b="1" noProof="1">
              <a:solidFill>
                <a:schemeClr val="accent1"/>
              </a:solidFill>
              <a:latin typeface="Arial" panose="020B0604020202020204" pitchFamily="34" charset="0"/>
              <a:ea typeface="Lato" panose="020F0502020204030203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0" name="Диаграмма 99" descr="Стиль круговой диаграммы"/>
          <p:cNvGraphicFramePr/>
          <p:nvPr>
            <p:extLst>
              <p:ext uri="{D42A27DB-BD31-4B8C-83A1-F6EECF244321}">
                <p14:modId xmlns:p14="http://schemas.microsoft.com/office/powerpoint/2010/main" val="2005185599"/>
              </p:ext>
            </p:extLst>
          </p:nvPr>
        </p:nvGraphicFramePr>
        <p:xfrm>
          <a:off x="10041544" y="1376680"/>
          <a:ext cx="1769456" cy="2163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01" name="Овал 100"/>
          <p:cNvSpPr/>
          <p:nvPr/>
        </p:nvSpPr>
        <p:spPr>
          <a:xfrm>
            <a:off x="10401757" y="1928800"/>
            <a:ext cx="1060269" cy="106026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 rtl="0"/>
            <a:r>
              <a:rPr lang="ru-RU" sz="2000" noProof="1">
                <a:solidFill>
                  <a:schemeClr val="bg1"/>
                </a:solidFill>
                <a:latin typeface="Arial Black"/>
                <a:ea typeface="Lato Black"/>
                <a:cs typeface="Lato Black"/>
              </a:rPr>
              <a:t>6</a:t>
            </a:r>
          </a:p>
        </p:txBody>
      </p:sp>
      <p:sp>
        <p:nvSpPr>
          <p:cNvPr id="104" name="Надпись 103"/>
          <p:cNvSpPr txBox="1"/>
          <p:nvPr/>
        </p:nvSpPr>
        <p:spPr>
          <a:xfrm>
            <a:off x="10601604" y="3306568"/>
            <a:ext cx="649345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 rtl="0"/>
            <a:r>
              <a:rPr lang="ru-RU" sz="14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Кафе</a:t>
            </a:r>
          </a:p>
        </p:txBody>
      </p:sp>
      <p:graphicFrame>
        <p:nvGraphicFramePr>
          <p:cNvPr id="105" name="Таблица 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997429"/>
              </p:ext>
            </p:extLst>
          </p:nvPr>
        </p:nvGraphicFramePr>
        <p:xfrm>
          <a:off x="552231" y="4206573"/>
          <a:ext cx="11133227" cy="204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4479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1983756049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964687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rtl="0"/>
                      <a:r>
                        <a:rPr lang="ru-RU" sz="1400" b="1" noProof="1">
                          <a:latin typeface="Arial"/>
                          <a:ea typeface="Lato"/>
                          <a:cs typeface="Arial"/>
                        </a:rPr>
                        <a:t>ЗАВЕДЕНИЯ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latin typeface="Arial"/>
                          <a:ea typeface="Lato"/>
                          <a:cs typeface="Arial"/>
                        </a:rPr>
                        <a:t>РЕЙТИНГ</a:t>
                      </a:r>
                      <a:endParaRPr lang="ru-RU" sz="1400" b="1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1" noProof="1">
                          <a:latin typeface="Arial"/>
                          <a:ea typeface="Lato"/>
                          <a:cs typeface="Arial"/>
                        </a:rPr>
                        <a:t>ГОД1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latin typeface="Arial"/>
                          <a:ea typeface="Lato"/>
                          <a:cs typeface="Arial"/>
                        </a:rPr>
                        <a:t>ГОД2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latin typeface="Arial"/>
                          <a:ea typeface="Lato"/>
                          <a:cs typeface="Arial"/>
                        </a:rPr>
                        <a:t>ГОД3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Cofix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5.0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15 000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15 300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15 606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Шоколадница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1200" b="0" i="0" u="none" strike="noStrike" noProof="1">
                          <a:solidFill>
                            <a:schemeClr val="accent2"/>
                          </a:solidFill>
                          <a:latin typeface="Arial"/>
                        </a:rPr>
                        <a:t>5.0</a:t>
                      </a:r>
                      <a:endParaRPr lang="ru-RU" dirty="0"/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25 000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26 250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27 563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One price coffee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1200" b="0" i="0" u="none" strike="noStrike" noProof="1">
                          <a:solidFill>
                            <a:schemeClr val="accent2"/>
                          </a:solidFill>
                          <a:latin typeface="Arial"/>
                        </a:rPr>
                        <a:t>5.0</a:t>
                      </a:r>
                      <a:endParaRPr lang="ru-RU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20 000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21000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22 050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12387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Кофепорт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1200" b="0" i="0" u="none" strike="noStrike" noProof="1">
                          <a:solidFill>
                            <a:schemeClr val="accent2"/>
                          </a:solidFill>
                          <a:latin typeface="Arial"/>
                        </a:rPr>
                        <a:t>5.0</a:t>
                      </a:r>
                      <a:endParaRPr lang="ru-RU" dirty="0"/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5 000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  050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5 101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26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Кафе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ru-RU" sz="1200" b="0" i="0" u="none" strike="noStrike" noProof="1">
                          <a:solidFill>
                            <a:schemeClr val="accent2"/>
                          </a:solidFill>
                          <a:latin typeface="Arial"/>
                        </a:rPr>
                        <a:t>5.0</a:t>
                      </a:r>
                      <a:endParaRPr lang="ru-RU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5 000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5 050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200" b="0" noProof="1">
                          <a:solidFill>
                            <a:schemeClr val="accent2"/>
                          </a:solidFill>
                          <a:latin typeface="Arial"/>
                          <a:ea typeface="Lato"/>
                          <a:cs typeface="Arial"/>
                        </a:rPr>
                        <a:t>5 101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46698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400" b="1" noProof="1">
                          <a:solidFill>
                            <a:schemeClr val="bg1"/>
                          </a:solidFill>
                          <a:latin typeface="Arial"/>
                          <a:ea typeface="Lato"/>
                          <a:cs typeface="Arial"/>
                        </a:rPr>
                        <a:t>ИТОГО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solidFill>
                            <a:schemeClr val="bg1"/>
                          </a:solidFill>
                          <a:latin typeface="Arial"/>
                          <a:ea typeface="Lato"/>
                          <a:cs typeface="Arial"/>
                        </a:rPr>
                        <a:t>2,8 %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solidFill>
                            <a:schemeClr val="bg1"/>
                          </a:solidFill>
                          <a:latin typeface="Arial"/>
                          <a:ea typeface="Lato"/>
                          <a:cs typeface="Arial"/>
                        </a:rPr>
                        <a:t>70 000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solidFill>
                            <a:schemeClr val="bg1"/>
                          </a:solidFill>
                          <a:latin typeface="Arial"/>
                          <a:ea typeface="Lato"/>
                          <a:cs typeface="Arial"/>
                        </a:rPr>
                        <a:t>72 650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400" b="1" noProof="1">
                          <a:solidFill>
                            <a:schemeClr val="bg1"/>
                          </a:solidFill>
                          <a:latin typeface="Arial"/>
                          <a:ea typeface="Lato"/>
                          <a:cs typeface="Arial"/>
                        </a:rPr>
                        <a:t>75 420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89567"/>
                  </a:ext>
                </a:extLst>
              </a:tr>
            </a:tbl>
          </a:graphicData>
        </a:graphic>
      </p:graphicFrame>
      <p:sp>
        <p:nvSpPr>
          <p:cNvPr id="106" name="Надпись 105"/>
          <p:cNvSpPr txBox="1"/>
          <p:nvPr/>
        </p:nvSpPr>
        <p:spPr>
          <a:xfrm>
            <a:off x="434340" y="1038341"/>
            <a:ext cx="3589019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1600" b="1" noProof="1">
                <a:solidFill>
                  <a:schemeClr val="accent1"/>
                </a:solidFill>
                <a:latin typeface="Arial"/>
                <a:ea typeface="Lato"/>
                <a:cs typeface="Arial"/>
              </a:rPr>
              <a:t>Топ  кофеень Москвы</a:t>
            </a:r>
            <a:endParaRPr lang="ru-RU" sz="1600" b="1" noProof="1">
              <a:solidFill>
                <a:schemeClr val="accent1"/>
              </a:solidFill>
              <a:latin typeface="Arial" panose="020B0604020202020204" pitchFamily="34" charset="0"/>
              <a:ea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5" name="Заголовок 4" hidden="1">
            <a:extLst>
              <a:ext uri="{FF2B5EF4-FFF2-40B4-BE49-F238E27FC236}">
                <a16:creationId xmlns:a16="http://schemas.microsoft.com/office/drawing/2014/main" id="{91EB68CD-5A94-4E59-AA75-8FF956921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4</a:t>
            </a:r>
          </a:p>
        </p:txBody>
      </p:sp>
      <p:sp>
        <p:nvSpPr>
          <p:cNvPr id="25" name="Надпись 24">
            <a:extLst>
              <a:ext uri="{FF2B5EF4-FFF2-40B4-BE49-F238E27FC236}">
                <a16:creationId xmlns:a16="http://schemas.microsoft.com/office/drawing/2014/main" id="{7EBD819E-3587-4096-91A1-AECFEF725B29}"/>
              </a:ext>
            </a:extLst>
          </p:cNvPr>
          <p:cNvSpPr txBox="1"/>
          <p:nvPr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200" b="1" noProof="1">
                <a:solidFill>
                  <a:schemeClr val="accent1"/>
                </a:solidFill>
                <a:latin typeface="+mn-lt"/>
              </a:rPr>
              <a:t>Ваша кофейня</a:t>
            </a:r>
          </a:p>
        </p:txBody>
      </p:sp>
    </p:spTree>
    <p:extLst>
      <p:ext uri="{BB962C8B-B14F-4D97-AF65-F5344CB8AC3E}">
        <p14:creationId xmlns:p14="http://schemas.microsoft.com/office/powerpoint/2010/main" val="1660344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500"/>
                            </p:stCondLst>
                            <p:childTnLst>
                              <p:par>
                                <p:cTn id="6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000"/>
                            </p:stCondLst>
                            <p:childTnLst>
                              <p:par>
                                <p:cTn id="7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4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4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44" grpId="0" animBg="1"/>
      <p:bldGraphic spid="45" grpId="0">
        <p:bldAsOne/>
      </p:bldGraphic>
      <p:bldP spid="46" grpId="0" animBg="1"/>
      <p:bldP spid="4" grpId="0"/>
      <p:bldGraphic spid="88" grpId="0">
        <p:bldAsOne/>
      </p:bldGraphic>
      <p:bldP spid="89" grpId="0" animBg="1"/>
      <p:bldP spid="90" grpId="0"/>
      <p:bldGraphic spid="92" grpId="0">
        <p:bldAsOne/>
      </p:bldGraphic>
      <p:bldP spid="93" grpId="0" animBg="1"/>
      <p:bldP spid="94" grpId="0"/>
      <p:bldGraphic spid="96" grpId="0">
        <p:bldAsOne/>
      </p:bldGraphic>
      <p:bldP spid="97" grpId="0" animBg="1"/>
      <p:bldP spid="98" grpId="0"/>
      <p:bldGraphic spid="100" grpId="0">
        <p:bldAsOne/>
      </p:bldGraphic>
      <p:bldP spid="101" grpId="0" animBg="1"/>
      <p:bldP spid="104" grpId="0"/>
      <p:bldP spid="10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Фотография кофейной кружки в блюдце, заполненной кофейными зернами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9" name="Надпись 28"/>
          <p:cNvSpPr txBox="1"/>
          <p:nvPr/>
        </p:nvSpPr>
        <p:spPr>
          <a:xfrm>
            <a:off x="961228" y="1614652"/>
            <a:ext cx="5636342" cy="88985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НАШИ ПРЕМИУМ-ПРЕДЛОЖЕНИЯ</a:t>
            </a:r>
          </a:p>
        </p:txBody>
      </p:sp>
      <p:pic>
        <p:nvPicPr>
          <p:cNvPr id="38" name="Рисунок 37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67583"/>
            <a:ext cx="343070" cy="494211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1838427" y="2870981"/>
            <a:ext cx="4516074" cy="3942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Кофе в мешках для гурманов</a:t>
            </a:r>
          </a:p>
        </p:txBody>
      </p:sp>
      <p:pic>
        <p:nvPicPr>
          <p:cNvPr id="31" name="Рисунок 30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359605"/>
            <a:ext cx="343070" cy="494211"/>
          </a:xfrm>
          <a:prstGeom prst="rect">
            <a:avLst/>
          </a:prstGeom>
        </p:spPr>
      </p:pic>
      <p:sp>
        <p:nvSpPr>
          <p:cNvPr id="32" name="Прямоугольник 31"/>
          <p:cNvSpPr/>
          <p:nvPr/>
        </p:nvSpPr>
        <p:spPr>
          <a:xfrm>
            <a:off x="1838427" y="3463003"/>
            <a:ext cx="4516074" cy="3942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Кофейные напитки "Делюкс"</a:t>
            </a:r>
          </a:p>
        </p:txBody>
      </p:sp>
      <p:pic>
        <p:nvPicPr>
          <p:cNvPr id="34" name="Рисунок 33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951627"/>
            <a:ext cx="343070" cy="494211"/>
          </a:xfrm>
          <a:prstGeom prst="rect">
            <a:avLst/>
          </a:prstGeom>
        </p:spPr>
      </p:pic>
      <p:sp>
        <p:nvSpPr>
          <p:cNvPr id="35" name="Прямоугольник 34"/>
          <p:cNvSpPr/>
          <p:nvPr/>
        </p:nvSpPr>
        <p:spPr>
          <a:xfrm>
            <a:off x="1838427" y="4055025"/>
            <a:ext cx="4516074" cy="39081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Вкусна местная еда</a:t>
            </a:r>
          </a:p>
        </p:txBody>
      </p:sp>
      <p:sp>
        <p:nvSpPr>
          <p:cNvPr id="2" name="Заголовок 1" hidden="1">
            <a:extLst>
              <a:ext uri="{FF2B5EF4-FFF2-40B4-BE49-F238E27FC236}">
                <a16:creationId xmlns:a16="http://schemas.microsoft.com/office/drawing/2014/main" id="{9F3820DA-290B-43AA-AA9C-82643FA3E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5</a:t>
            </a:r>
          </a:p>
        </p:txBody>
      </p:sp>
    </p:spTree>
    <p:extLst>
      <p:ext uri="{BB962C8B-B14F-4D97-AF65-F5344CB8AC3E}">
        <p14:creationId xmlns:p14="http://schemas.microsoft.com/office/powerpoint/2010/main" val="1477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сверху на кофейную кружку, наполненную кофе на столе с кофейными зернами, рассыпанными вокруг кружки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9" name="Надпись 28"/>
          <p:cNvSpPr txBox="1"/>
          <p:nvPr/>
        </p:nvSpPr>
        <p:spPr>
          <a:xfrm>
            <a:off x="961228" y="1614652"/>
            <a:ext cx="4339977" cy="88985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НАШИ ПРЕМИУМ-ПРЕДЛОЖЕНИЯ</a:t>
            </a:r>
          </a:p>
        </p:txBody>
      </p:sp>
      <p:pic>
        <p:nvPicPr>
          <p:cNvPr id="38" name="Рисунок 37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2767583"/>
            <a:ext cx="343070" cy="494211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1838427" y="2870981"/>
            <a:ext cx="3671122" cy="3942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Кофе в мешках для гурманов</a:t>
            </a:r>
          </a:p>
        </p:txBody>
      </p:sp>
      <p:pic>
        <p:nvPicPr>
          <p:cNvPr id="31" name="Рисунок 30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359605"/>
            <a:ext cx="343070" cy="494211"/>
          </a:xfrm>
          <a:prstGeom prst="rect">
            <a:avLst/>
          </a:prstGeom>
        </p:spPr>
      </p:pic>
      <p:sp>
        <p:nvSpPr>
          <p:cNvPr id="32" name="Прямоугольник 31"/>
          <p:cNvSpPr/>
          <p:nvPr/>
        </p:nvSpPr>
        <p:spPr>
          <a:xfrm>
            <a:off x="1838427" y="3463003"/>
            <a:ext cx="3671122" cy="3942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Кофейные напитки "Делюкс"</a:t>
            </a:r>
          </a:p>
        </p:txBody>
      </p:sp>
      <p:pic>
        <p:nvPicPr>
          <p:cNvPr id="34" name="Рисунок 33" descr="Значок чашки кофе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21" y="3951627"/>
            <a:ext cx="343070" cy="494211"/>
          </a:xfrm>
          <a:prstGeom prst="rect">
            <a:avLst/>
          </a:prstGeom>
        </p:spPr>
      </p:pic>
      <p:sp>
        <p:nvSpPr>
          <p:cNvPr id="35" name="Прямоугольник 34"/>
          <p:cNvSpPr/>
          <p:nvPr/>
        </p:nvSpPr>
        <p:spPr>
          <a:xfrm>
            <a:off x="1838427" y="4055025"/>
            <a:ext cx="3671122" cy="39081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>
              <a:lnSpc>
                <a:spcPct val="120000"/>
              </a:lnSpc>
            </a:pPr>
            <a:r>
              <a:rPr lang="ru-RU" b="1" noProof="1">
                <a:solidFill>
                  <a:schemeClr val="bg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Вкусна местная еда</a:t>
            </a:r>
          </a:p>
        </p:txBody>
      </p:sp>
      <p:sp>
        <p:nvSpPr>
          <p:cNvPr id="2" name="Заголовок 1" hidden="1">
            <a:extLst>
              <a:ext uri="{FF2B5EF4-FFF2-40B4-BE49-F238E27FC236}">
                <a16:creationId xmlns:a16="http://schemas.microsoft.com/office/drawing/2014/main" id="{C41CB517-0AF2-4424-9DD9-9F81B4C19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 6</a:t>
            </a:r>
          </a:p>
        </p:txBody>
      </p:sp>
    </p:spTree>
    <p:extLst>
      <p:ext uri="{BB962C8B-B14F-4D97-AF65-F5344CB8AC3E}">
        <p14:creationId xmlns:p14="http://schemas.microsoft.com/office/powerpoint/2010/main" val="338761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0" grpId="0"/>
      <p:bldP spid="32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МОДЕЛЬ ДОХОДОВ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pSp>
        <p:nvGrpSpPr>
          <p:cNvPr id="4" name="Группа 3" descr="Заголовок столбца 1"/>
          <p:cNvGrpSpPr/>
          <p:nvPr/>
        </p:nvGrpSpPr>
        <p:grpSpPr>
          <a:xfrm>
            <a:off x="935299" y="1724527"/>
            <a:ext cx="3266127" cy="471428"/>
            <a:chOff x="935299" y="1724527"/>
            <a:chExt cx="3266127" cy="471428"/>
          </a:xfrm>
        </p:grpSpPr>
        <p:sp>
          <p:nvSpPr>
            <p:cNvPr id="5" name="Прямоугольник 4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Надпись 7"/>
            <p:cNvSpPr txBox="1"/>
            <p:nvPr/>
          </p:nvSpPr>
          <p:spPr>
            <a:xfrm>
              <a:off x="1040131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ru-RU" noProof="1">
                  <a:solidFill>
                    <a:schemeClr val="accent1"/>
                  </a:solidFill>
                  <a:latin typeface="Arial Black" panose="020B0A04020102020204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Кофе в мешках</a:t>
              </a:r>
            </a:p>
          </p:txBody>
        </p:sp>
      </p:grpSp>
      <p:grpSp>
        <p:nvGrpSpPr>
          <p:cNvPr id="6" name="Группа 5" descr="Текст столбца 1"/>
          <p:cNvGrpSpPr/>
          <p:nvPr/>
        </p:nvGrpSpPr>
        <p:grpSpPr>
          <a:xfrm>
            <a:off x="935299" y="2195955"/>
            <a:ext cx="3266127" cy="3161406"/>
            <a:chOff x="935299" y="2195955"/>
            <a:chExt cx="3266127" cy="3161406"/>
          </a:xfrm>
        </p:grpSpPr>
        <p:sp>
          <p:nvSpPr>
            <p:cNvPr id="51" name="Прямоугольник 5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35299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Надпись 53"/>
            <p:cNvSpPr txBox="1"/>
            <p:nvPr/>
          </p:nvSpPr>
          <p:spPr>
            <a:xfrm>
              <a:off x="1040131" y="2310373"/>
              <a:ext cx="3056463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От 35 до 40 разновидностей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Разные вкусы, крепость и регионы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Специализированные запасы кофе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Цена за кг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От 4,00 до 40,00 рублей за кг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В среднем 15,00 рублей за кг Покупатели выбирают молотый кофе или нет</a:t>
              </a:r>
            </a:p>
          </p:txBody>
        </p:sp>
      </p:grpSp>
      <p:grpSp>
        <p:nvGrpSpPr>
          <p:cNvPr id="10" name="Группа 9" descr="Заголовок столбца 2"/>
          <p:cNvGrpSpPr/>
          <p:nvPr/>
        </p:nvGrpSpPr>
        <p:grpSpPr>
          <a:xfrm>
            <a:off x="4462937" y="1724527"/>
            <a:ext cx="3266127" cy="471428"/>
            <a:chOff x="4462937" y="1724527"/>
            <a:chExt cx="3266127" cy="471428"/>
          </a:xfrm>
        </p:grpSpPr>
        <p:sp>
          <p:nvSpPr>
            <p:cNvPr id="48" name="Прямоугольник 4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Надпись 45"/>
            <p:cNvSpPr txBox="1"/>
            <p:nvPr/>
          </p:nvSpPr>
          <p:spPr>
            <a:xfrm>
              <a:off x="4567769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ru-RU" noProof="1">
                  <a:solidFill>
                    <a:schemeClr val="accent1"/>
                  </a:solidFill>
                  <a:latin typeface="Arial Black" panose="020B0A04020102020204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Кофейные напитки</a:t>
              </a:r>
            </a:p>
          </p:txBody>
        </p:sp>
      </p:grpSp>
      <p:grpSp>
        <p:nvGrpSpPr>
          <p:cNvPr id="11" name="Группа 10" descr="Текст столбца 2"/>
          <p:cNvGrpSpPr/>
          <p:nvPr/>
        </p:nvGrpSpPr>
        <p:grpSpPr>
          <a:xfrm>
            <a:off x="4462937" y="2195955"/>
            <a:ext cx="3266127" cy="3161406"/>
            <a:chOff x="4462937" y="2195955"/>
            <a:chExt cx="3266127" cy="3161406"/>
          </a:xfrm>
        </p:grpSpPr>
        <p:sp>
          <p:nvSpPr>
            <p:cNvPr id="50" name="Прямоугольник 49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462937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Надпись 46"/>
            <p:cNvSpPr txBox="1"/>
            <p:nvPr/>
          </p:nvSpPr>
          <p:spPr>
            <a:xfrm>
              <a:off x="4567769" y="2310373"/>
              <a:ext cx="3056463" cy="298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Разнообразные кофейные напитки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Три разных размера чашки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Цена от 2,50 рублей за маленькую чашку до 5,75 рублей за большой латте.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Постоянный и надежный источник дохода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Предсказуемая и высокая прибыль</a:t>
              </a:r>
            </a:p>
          </p:txBody>
        </p:sp>
      </p:grpSp>
      <p:grpSp>
        <p:nvGrpSpPr>
          <p:cNvPr id="12" name="Группа 11" descr="Заголовок столбца 3"/>
          <p:cNvGrpSpPr/>
          <p:nvPr/>
        </p:nvGrpSpPr>
        <p:grpSpPr>
          <a:xfrm>
            <a:off x="7990575" y="1724527"/>
            <a:ext cx="3266127" cy="471428"/>
            <a:chOff x="7990575" y="1724527"/>
            <a:chExt cx="3266127" cy="471428"/>
          </a:xfrm>
        </p:grpSpPr>
        <p:sp>
          <p:nvSpPr>
            <p:cNvPr id="81" name="Прямоугольник 80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1724527"/>
              <a:ext cx="3266127" cy="47142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Надпись 54"/>
            <p:cNvSpPr txBox="1"/>
            <p:nvPr/>
          </p:nvSpPr>
          <p:spPr>
            <a:xfrm>
              <a:off x="8095407" y="1775575"/>
              <a:ext cx="3056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ru-RU" noProof="1">
                  <a:solidFill>
                    <a:schemeClr val="accent1"/>
                  </a:solidFill>
                  <a:latin typeface="Arial Black" panose="020B0A04020102020204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Местная еда</a:t>
              </a:r>
            </a:p>
          </p:txBody>
        </p:sp>
      </p:grpSp>
      <p:grpSp>
        <p:nvGrpSpPr>
          <p:cNvPr id="13" name="Группа 12" descr="Текст столбца 3"/>
          <p:cNvGrpSpPr/>
          <p:nvPr/>
        </p:nvGrpSpPr>
        <p:grpSpPr>
          <a:xfrm>
            <a:off x="7990575" y="2195955"/>
            <a:ext cx="3266127" cy="3161406"/>
            <a:chOff x="7990575" y="2195955"/>
            <a:chExt cx="3266127" cy="3161406"/>
          </a:xfrm>
        </p:grpSpPr>
        <p:sp>
          <p:nvSpPr>
            <p:cNvPr id="82" name="Прямоугольник 8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90575" y="2195955"/>
              <a:ext cx="3266127" cy="31614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200" noProof="1"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Надпись 79"/>
            <p:cNvSpPr txBox="1"/>
            <p:nvPr/>
          </p:nvSpPr>
          <p:spPr>
            <a:xfrm>
              <a:off x="8095407" y="2310373"/>
              <a:ext cx="3056463" cy="2248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Прямая продажа продуктов питания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Локальный поставщик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Надежный и узнаваемый продавец и/или повар. </a:t>
              </a:r>
            </a:p>
            <a:p>
              <a:pPr marL="171450" indent="-171450" rtl="0">
                <a:lnSpc>
                  <a:spcPct val="200000"/>
                </a:lnSpc>
                <a:buClr>
                  <a:schemeClr val="accent1"/>
                </a:buClr>
                <a:buFont typeface="Arial" panose="020B0604020202020204" pitchFamily="34" charset="0"/>
                <a:buChar char="•"/>
              </a:pPr>
              <a:r>
                <a:rPr lang="ru-RU" sz="1200" noProof="1">
                  <a:solidFill>
                    <a:schemeClr val="tx2"/>
                  </a:solidFill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rPr>
                <a:t>Включает бутерброды, рогалики, буррито, выпечку и печенье.</a:t>
              </a:r>
            </a:p>
          </p:txBody>
        </p:sp>
      </p:grpSp>
      <p:sp>
        <p:nvSpPr>
          <p:cNvPr id="7" name="Заголовок 6" hidden="1">
            <a:extLst>
              <a:ext uri="{FF2B5EF4-FFF2-40B4-BE49-F238E27FC236}">
                <a16:creationId xmlns:a16="http://schemas.microsoft.com/office/drawing/2014/main" id="{D602B064-C2D4-46FC-86C8-40ABA1F36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7</a:t>
            </a:r>
          </a:p>
        </p:txBody>
      </p:sp>
      <p:sp>
        <p:nvSpPr>
          <p:cNvPr id="25" name="Надпись 24">
            <a:extLst>
              <a:ext uri="{FF2B5EF4-FFF2-40B4-BE49-F238E27FC236}">
                <a16:creationId xmlns:a16="http://schemas.microsoft.com/office/drawing/2014/main" id="{B99F968E-9A30-4E41-9E63-2B0A6540E80E}"/>
              </a:ext>
            </a:extLst>
          </p:cNvPr>
          <p:cNvSpPr txBox="1"/>
          <p:nvPr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200" b="1" noProof="1">
                <a:solidFill>
                  <a:schemeClr val="accent1"/>
                </a:solidFill>
                <a:latin typeface="+mn-lt"/>
              </a:rPr>
              <a:t>Ваша кофейня</a:t>
            </a:r>
          </a:p>
        </p:txBody>
      </p:sp>
    </p:spTree>
    <p:extLst>
      <p:ext uri="{BB962C8B-B14F-4D97-AF65-F5344CB8AC3E}">
        <p14:creationId xmlns:p14="http://schemas.microsoft.com/office/powerpoint/2010/main" val="3870728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6099463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ПРОГНОЗ ПРОДАЖ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aphicFrame>
        <p:nvGraphicFramePr>
          <p:cNvPr id="26" name="Таблица 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9504790"/>
              </p:ext>
            </p:extLst>
          </p:nvPr>
        </p:nvGraphicFramePr>
        <p:xfrm>
          <a:off x="838199" y="1290739"/>
          <a:ext cx="677794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7745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331089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226916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192193">
                  <a:extLst>
                    <a:ext uri="{9D8B030D-6E8A-4147-A177-3AD203B41FA5}">
                      <a16:colId xmlns:a16="http://schemas.microsoft.com/office/drawing/2014/main" val="21613938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СВОДКА ПО ПРОДАЖАМ ЗА 3 ГОДА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ГОД1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ГОД2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ГОД3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1800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ОБЩИЙ ОБЪЕМ ПРОДАЖ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702 000 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772 200 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849 420 ₽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ОБЩАЯ СЕБЕСТОИМОСТЬ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212 000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222 600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050" b="0" noProof="1">
                          <a:solidFill>
                            <a:schemeClr val="accent2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233 730 ₽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rtl="0"/>
                      <a:r>
                        <a:rPr lang="ru-RU" sz="1100" b="1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ЧИСТАЯ ПРИБЫЛЬ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490 000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549 600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ru-RU" sz="1100" b="1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615 690 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89567"/>
                  </a:ext>
                </a:extLst>
              </a:tr>
            </a:tbl>
          </a:graphicData>
        </a:graphic>
      </p:graphicFrame>
      <p:sp>
        <p:nvSpPr>
          <p:cNvPr id="27" name="Надпись 26"/>
          <p:cNvSpPr txBox="1"/>
          <p:nvPr/>
        </p:nvSpPr>
        <p:spPr>
          <a:xfrm>
            <a:off x="838199" y="2861781"/>
            <a:ext cx="55394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ru-RU" sz="16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ГОДОВАЯ СУММА ПРОДАЖ И ВАЛОВАЯ ПРИБЫЛЬ</a:t>
            </a:r>
          </a:p>
        </p:txBody>
      </p:sp>
      <p:sp>
        <p:nvSpPr>
          <p:cNvPr id="4" name="Заголовок 3" hidden="1">
            <a:extLst>
              <a:ext uri="{FF2B5EF4-FFF2-40B4-BE49-F238E27FC236}">
                <a16:creationId xmlns:a16="http://schemas.microsoft.com/office/drawing/2014/main" id="{2780E10A-BF24-4C26-B32C-C6E96EAD9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8</a:t>
            </a:r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55486F60-F67E-46D7-9A96-17039E27E753}"/>
              </a:ext>
            </a:extLst>
          </p:cNvPr>
          <p:cNvSpPr txBox="1"/>
          <p:nvPr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200" b="1" noProof="1">
                <a:solidFill>
                  <a:schemeClr val="accent1"/>
                </a:solidFill>
                <a:latin typeface="+mn-lt"/>
              </a:rPr>
              <a:t>Ваша кофейня</a:t>
            </a:r>
          </a:p>
        </p:txBody>
      </p:sp>
      <p:pic>
        <p:nvPicPr>
          <p:cNvPr id="7" name="Рисунок 4" descr="диаграмма">
            <a:extLst>
              <a:ext uri="{FF2B5EF4-FFF2-40B4-BE49-F238E27FC236}">
                <a16:creationId xmlns:a16="http://schemas.microsoft.com/office/drawing/2014/main" id="{69FAFF4B-1C27-4D91-BC95-BB38C4299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54" y="3333545"/>
            <a:ext cx="10455546" cy="31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810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Надпись 1133"/>
          <p:cNvSpPr txBox="1"/>
          <p:nvPr/>
        </p:nvSpPr>
        <p:spPr>
          <a:xfrm>
            <a:off x="381000" y="243235"/>
            <a:ext cx="10082514" cy="495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80000"/>
              </a:lnSpc>
            </a:pPr>
            <a:r>
              <a:rPr lang="ru-RU" sz="3200" noProof="1">
                <a:solidFill>
                  <a:schemeClr val="accent1"/>
                </a:solidFill>
                <a:latin typeface="Arial Black" panose="020B0A04020102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КЛЮЧЕВЫЕ ЦЕЛИ ВРЕМЕННОЙ ШКАЛЫ</a:t>
            </a:r>
          </a:p>
        </p:txBody>
      </p:sp>
      <p:grpSp>
        <p:nvGrpSpPr>
          <p:cNvPr id="3" name="Группа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148425"/>
            <a:ext cx="342900" cy="590715"/>
            <a:chOff x="0" y="148425"/>
            <a:chExt cx="342900" cy="590715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0" y="148425"/>
              <a:ext cx="213360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  <p:sp>
          <p:nvSpPr>
            <p:cNvPr id="49" name="Прямоугольник 48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/>
            </a:p>
          </p:txBody>
        </p:sp>
      </p:grp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1331519"/>
              </p:ext>
            </p:extLst>
          </p:nvPr>
        </p:nvGraphicFramePr>
        <p:xfrm>
          <a:off x="840740" y="1544802"/>
          <a:ext cx="10596882" cy="4045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6730">
                  <a:extLst>
                    <a:ext uri="{9D8B030D-6E8A-4147-A177-3AD203B41FA5}">
                      <a16:colId xmlns:a16="http://schemas.microsoft.com/office/drawing/2014/main" val="883291324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1983756049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355586360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3626199509"/>
                    </a:ext>
                  </a:extLst>
                </a:gridCol>
                <a:gridCol w="1870038">
                  <a:extLst>
                    <a:ext uri="{9D8B030D-6E8A-4147-A177-3AD203B41FA5}">
                      <a16:colId xmlns:a16="http://schemas.microsoft.com/office/drawing/2014/main" val="2673655231"/>
                    </a:ext>
                  </a:extLst>
                </a:gridCol>
              </a:tblGrid>
              <a:tr h="674290">
                <a:tc>
                  <a:txBody>
                    <a:bodyPr/>
                    <a:lstStyle/>
                    <a:p>
                      <a:pPr rtl="0"/>
                      <a:endParaRPr lang="ru-RU" sz="1400" noProof="1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206674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rtl="0"/>
                      <a:r>
                        <a:rPr lang="ru-RU" sz="1400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Бизнес-план / маркетинговый план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004110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Получение финансирования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755630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Создание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123879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Официальное открытие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126002"/>
                  </a:ext>
                </a:extLst>
              </a:tr>
              <a:tr h="674290">
                <a:tc>
                  <a:txBody>
                    <a:bodyPr/>
                    <a:lstStyle/>
                    <a:p>
                      <a:pPr rtl="0"/>
                      <a:r>
                        <a:rPr lang="ru-RU" sz="1400" noProof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Lato" panose="020F0502020204030203" pitchFamily="34" charset="0"/>
                          <a:cs typeface="Arial" panose="020B0604020202020204" pitchFamily="34" charset="0"/>
                        </a:rPr>
                        <a:t>Более 700 клиентов в день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ru-RU" sz="1200" noProof="1">
                        <a:latin typeface="Arial" panose="020B0604020202020204" pitchFamily="34" charset="0"/>
                        <a:ea typeface="Lato" panose="020F0502020204030203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466982"/>
                  </a:ext>
                </a:extLst>
              </a:tr>
            </a:tbl>
          </a:graphicData>
        </a:graphic>
      </p:graphicFrame>
      <p:sp>
        <p:nvSpPr>
          <p:cNvPr id="5" name="Надпись 4"/>
          <p:cNvSpPr txBox="1"/>
          <p:nvPr/>
        </p:nvSpPr>
        <p:spPr>
          <a:xfrm>
            <a:off x="3487193" y="1798317"/>
            <a:ext cx="8803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4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01.02.18</a:t>
            </a:r>
          </a:p>
        </p:txBody>
      </p:sp>
      <p:sp>
        <p:nvSpPr>
          <p:cNvPr id="13" name="Надпись 12"/>
          <p:cNvSpPr txBox="1"/>
          <p:nvPr/>
        </p:nvSpPr>
        <p:spPr>
          <a:xfrm>
            <a:off x="5379500" y="1798317"/>
            <a:ext cx="872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4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12.05.18</a:t>
            </a:r>
          </a:p>
        </p:txBody>
      </p:sp>
      <p:sp>
        <p:nvSpPr>
          <p:cNvPr id="14" name="Надпись 13"/>
          <p:cNvSpPr txBox="1"/>
          <p:nvPr/>
        </p:nvSpPr>
        <p:spPr>
          <a:xfrm>
            <a:off x="7258938" y="1793671"/>
            <a:ext cx="8723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4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20.08.18</a:t>
            </a:r>
          </a:p>
        </p:txBody>
      </p:sp>
      <p:sp>
        <p:nvSpPr>
          <p:cNvPr id="15" name="Надпись 14"/>
          <p:cNvSpPr txBox="1"/>
          <p:nvPr/>
        </p:nvSpPr>
        <p:spPr>
          <a:xfrm>
            <a:off x="9126550" y="1793671"/>
            <a:ext cx="8704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/>
            <a:r>
              <a:rPr lang="ru-RU" sz="1400" b="1" noProof="1">
                <a:solidFill>
                  <a:schemeClr val="accent1"/>
                </a:solidFill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28.11.18</a:t>
            </a:r>
          </a:p>
        </p:txBody>
      </p:sp>
      <p:sp>
        <p:nvSpPr>
          <p:cNvPr id="4" name="Скругленный прямоугольник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92880" y="2461260"/>
            <a:ext cx="1592580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solidFill>
                <a:schemeClr val="accent1"/>
              </a:solidFill>
            </a:endParaRPr>
          </a:p>
        </p:txBody>
      </p:sp>
      <p:sp>
        <p:nvSpPr>
          <p:cNvPr id="16" name="Скругленный прямоугольник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50180" y="3142413"/>
            <a:ext cx="807720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solidFill>
                <a:schemeClr val="accent1"/>
              </a:solidFill>
            </a:endParaRPr>
          </a:p>
        </p:txBody>
      </p:sp>
      <p:sp>
        <p:nvSpPr>
          <p:cNvPr id="17" name="Скругленный прямоугольник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57900" y="3808377"/>
            <a:ext cx="2438399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solidFill>
                <a:schemeClr val="accent1"/>
              </a:solidFill>
            </a:endParaRPr>
          </a:p>
        </p:txBody>
      </p:sp>
      <p:sp>
        <p:nvSpPr>
          <p:cNvPr id="18" name="Скругленный прямоугольник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29600" y="4474341"/>
            <a:ext cx="266698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solidFill>
                <a:schemeClr val="accent1"/>
              </a:solidFill>
            </a:endParaRPr>
          </a:p>
        </p:txBody>
      </p:sp>
      <p:sp>
        <p:nvSpPr>
          <p:cNvPr id="19" name="Скругленный прямоугольник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99318" y="5140305"/>
            <a:ext cx="929642" cy="3276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>
              <a:solidFill>
                <a:schemeClr val="accent1"/>
              </a:solidFill>
            </a:endParaRPr>
          </a:p>
        </p:txBody>
      </p:sp>
      <p:sp>
        <p:nvSpPr>
          <p:cNvPr id="6" name="Заголовок 5" hidden="1">
            <a:extLst>
              <a:ext uri="{FF2B5EF4-FFF2-40B4-BE49-F238E27FC236}">
                <a16:creationId xmlns:a16="http://schemas.microsoft.com/office/drawing/2014/main" id="{31C055C7-3FCB-433F-9834-9730B6D75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Слайд 9</a:t>
            </a:r>
          </a:p>
        </p:txBody>
      </p:sp>
      <p:sp>
        <p:nvSpPr>
          <p:cNvPr id="20" name="Надпись 19">
            <a:extLst>
              <a:ext uri="{FF2B5EF4-FFF2-40B4-BE49-F238E27FC236}">
                <a16:creationId xmlns:a16="http://schemas.microsoft.com/office/drawing/2014/main" id="{F357E480-BA27-408D-A10E-2F747053DEF6}"/>
              </a:ext>
            </a:extLst>
          </p:cNvPr>
          <p:cNvSpPr txBox="1"/>
          <p:nvPr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ru-RU" sz="1200" b="1" noProof="1">
                <a:solidFill>
                  <a:schemeClr val="accent1"/>
                </a:solidFill>
                <a:latin typeface="+mn-lt"/>
              </a:rPr>
              <a:t>Ваша кофейня</a:t>
            </a:r>
          </a:p>
        </p:txBody>
      </p:sp>
    </p:spTree>
    <p:extLst>
      <p:ext uri="{BB962C8B-B14F-4D97-AF65-F5344CB8AC3E}">
        <p14:creationId xmlns:p14="http://schemas.microsoft.com/office/powerpoint/2010/main" val="3116514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2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4" grpId="0"/>
      <p:bldP spid="5" grpId="0"/>
      <p:bldP spid="13" grpId="0"/>
      <p:bldP spid="14" grpId="0"/>
      <p:bldP spid="15" grpId="0"/>
      <p:bldP spid="4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Тема Offic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884_Coffee Shop Business Pitch Deck_RVA_v3.potx" id="{C1322C9F-FF28-439C-83B3-ADD70030630F}" vid="{FE0D3DD2-3091-4F75-9007-330AA7DC691F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7DDD51-F6EA-4B04-9903-27950152CB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885CE1-32EE-4F13-B5FF-DE26EE7D4B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A94008-A397-4689-82C2-D812018BB78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TF16401884</Template>
  <TotalTime>0</TotalTime>
  <Words>629</Words>
  <Application>Microsoft Office PowerPoint</Application>
  <PresentationFormat>Широкоэкранный</PresentationFormat>
  <Paragraphs>202</Paragraphs>
  <Slides>13</Slides>
  <Notes>13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Слайд 1</vt:lpstr>
      <vt:lpstr>Слайд 2</vt:lpstr>
      <vt:lpstr>Слайд 3</vt:lpstr>
      <vt:lpstr>Слайд 4</vt:lpstr>
      <vt:lpstr>Слайд 5</vt:lpstr>
      <vt:lpstr>Слайд 6</vt:lpstr>
      <vt:lpstr>Слайд 7</vt:lpstr>
      <vt:lpstr>Слайд 8</vt:lpstr>
      <vt:lpstr>Слайд 9</vt:lpstr>
      <vt:lpstr>Слайд 10</vt:lpstr>
      <vt:lpstr>Слайд 11</vt:lpstr>
      <vt:lpstr>Слайд 12</vt:lpstr>
      <vt:lpstr>Слайд 15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 1</dc:title>
  <dc:creator/>
  <cp:lastModifiedBy/>
  <cp:revision>174</cp:revision>
  <dcterms:created xsi:type="dcterms:W3CDTF">2024-02-03T17:03:36Z</dcterms:created>
  <dcterms:modified xsi:type="dcterms:W3CDTF">2024-02-03T23:09:29Z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